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329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362" r:id="rId36"/>
    <p:sldId id="363" r:id="rId37"/>
    <p:sldId id="364" r:id="rId38"/>
    <p:sldId id="365" r:id="rId39"/>
    <p:sldId id="366" r:id="rId40"/>
    <p:sldId id="367" r:id="rId41"/>
    <p:sldId id="368" r:id="rId42"/>
    <p:sldId id="369" r:id="rId43"/>
    <p:sldId id="370" r:id="rId44"/>
    <p:sldId id="371" r:id="rId45"/>
    <p:sldId id="372" r:id="rId46"/>
    <p:sldId id="373" r:id="rId47"/>
    <p:sldId id="374" r:id="rId48"/>
    <p:sldId id="375" r:id="rId49"/>
    <p:sldId id="376" r:id="rId50"/>
    <p:sldId id="377" r:id="rId51"/>
    <p:sldId id="378" r:id="rId52"/>
    <p:sldId id="379" r:id="rId53"/>
    <p:sldId id="380" r:id="rId54"/>
    <p:sldId id="381" r:id="rId55"/>
    <p:sldId id="382" r:id="rId56"/>
    <p:sldId id="383" r:id="rId57"/>
    <p:sldId id="384" r:id="rId58"/>
    <p:sldId id="385" r:id="rId59"/>
    <p:sldId id="386" r:id="rId60"/>
    <p:sldId id="387" r:id="rId61"/>
    <p:sldId id="388" r:id="rId62"/>
    <p:sldId id="389" r:id="rId63"/>
    <p:sldId id="390" r:id="rId64"/>
    <p:sldId id="391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93" d="100"/>
          <a:sy n="93" d="100"/>
        </p:scale>
        <p:origin x="21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65353-3169-4F2D-81A7-18514AC25DAB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92E954-A24C-429D-8239-DC7D08920E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1163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b8181973d9_0_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g2b8181973d9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2b8181973d9_0_9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9" name="Google Shape;939;g2b8181973d9_0_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2b8181973d9_0_9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9" name="Google Shape;949;g2b8181973d9_0_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b8181973d9_0_9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8" name="Google Shape;958;g2b8181973d9_0_9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b8181973d9_0_9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7" name="Google Shape;967;g2b8181973d9_0_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2b8181973d9_0_10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6" name="Google Shape;976;g2b8181973d9_0_1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b8181973d9_0_10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5" name="Google Shape;985;g2b8181973d9_0_1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b8181973d9_0_10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5" name="Google Shape;995;g2b8181973d9_0_1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2b8181973d9_0_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5" name="Google Shape;1005;g2b8181973d9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b8181973d9_0_10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6" name="Google Shape;1016;g2b8181973d9_0_1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2b8181973d9_0_10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8" name="Google Shape;1028;g2b8181973d9_0_1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b8181973d9_0_8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1" name="Google Shape;861;g2b8181973d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2b8181973d9_0_10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7" name="Google Shape;1037;g2b8181973d9_0_1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b8181973d9_0_10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6" name="Google Shape;1046;g2b8181973d9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2b8181973d9_0_10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6" name="Google Shape;1056;g2b8181973d9_0_1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2b8181973d9_0_10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5" name="Google Shape;1065;g2b8181973d9_0_1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b8181973d9_0_1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4" name="Google Shape;1074;g2b8181973d9_0_1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b8181973d9_0_12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5" name="Google Shape;1085;g2b8181973d9_0_1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2b8181973d9_0_12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4" name="Google Shape;1094;g2b8181973d9_0_1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2b8181973d9_0_12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3" name="Google Shape;1103;g2b8181973d9_0_1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2b8181973d9_0_1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4" name="Google Shape;1114;g2b8181973d9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2b8181973d9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4" name="Google Shape;1124;g2b8181973d9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b8181973d9_0_838:notes"/>
          <p:cNvSpPr txBox="1">
            <a:spLocks noGrp="1"/>
          </p:cNvSpPr>
          <p:nvPr>
            <p:ph type="body" idx="1"/>
          </p:nvPr>
        </p:nvSpPr>
        <p:spPr>
          <a:xfrm>
            <a:off x="686233" y="4400176"/>
            <a:ext cx="5485500" cy="3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1" name="Google Shape;871;g2b8181973d9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b8181973d9_0_1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6" name="Google Shape;1136;g2b8181973d9_0_1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2b8181973d9_0_12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8" name="Google Shape;1148;g2b8181973d9_0_1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2b8181973d9_0_1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9" name="Google Shape;1159;g2b8181973d9_0_1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2b8181973d9_0_1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9" name="Google Shape;1169;g2b8181973d9_0_1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2b8181973d9_0_13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1" name="Google Shape;1181;g2b8181973d9_0_1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2b8181973d9_0_13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0" name="Google Shape;1190;g2b8181973d9_0_1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2b8181973d9_0_13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9" name="Google Shape;1199;g2b8181973d9_0_1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b8181973d9_0_1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9" name="Google Shape;1209;g2b8181973d9_0_1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2b8181973d9_0_13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8" name="Google Shape;1218;g2b8181973d9_0_1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2b8181973d9_0_1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g2b8181973d9_0_1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b8181973d9_0_9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0" name="Google Shape;880;g2b8181973d9_0_9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2b8181973d9_0_14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3" name="Google Shape;1243;g2b8181973d9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2b8181973d9_0_14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3" name="Google Shape;1253;g2b8181973d9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2b8181973d9_0_1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3" name="Google Shape;1263;g2b8181973d9_0_1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2b8181973d9_0_14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2" name="Google Shape;1272;g2b8181973d9_0_1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2b8181973d9_0_14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1" name="Google Shape;1281;g2b8181973d9_0_1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2b8181973d9_0_14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0" name="Google Shape;1290;g2b8181973d9_0_1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2b8181973d9_0_15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9" name="Google Shape;1299;g2b8181973d9_0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2b8181973d9_0_15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8" name="Google Shape;1308;g2b8181973d9_0_1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b8181973d9_0_15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8" name="Google Shape;1318;g2b8181973d9_0_1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2b8181973d9_0_15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9" name="Google Shape;1329;g2b8181973d9_0_1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b8181973d9_0_9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0" name="Google Shape;890;g2b8181973d9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2b8181973d9_0_1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1" name="Google Shape;1341;g2b8181973d9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2b8181973d9_0_15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4" name="Google Shape;1364;g2b8181973d9_0_1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2b8181973d9_0_15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4" name="Google Shape;1374;g2b8181973d9_0_1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2b8181973d9_0_15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3" name="Google Shape;1383;g2b8181973d9_0_1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2b8181973d9_0_15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2" name="Google Shape;1392;g2b8181973d9_0_1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2b8181973d9_0_15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5" name="Google Shape;1405;g2b8181973d9_0_1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2b8181973d9_0_16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5" name="Google Shape;1415;g2b8181973d9_0_1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2b8181973d9_0_16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7" name="Google Shape;1427;g2b8181973d9_0_1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2b8181973d9_0_16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6" name="Google Shape;1436;g2b8181973d9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2b8181973d9_0_16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5" name="Google Shape;1445;g2b8181973d9_0_1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2b8181973d9_0_9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3" name="Google Shape;903;g2b8181973d9_0_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b8181973d9_0_16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5" name="Google Shape;1455;g2b8181973d9_0_1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2b8181973d9_0_16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5" name="Google Shape;1465;g2b8181973d9_0_1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2b8181973d9_0_16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4" name="Google Shape;1474;g2b8181973d9_0_1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2b8181973d9_0_16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3" name="Google Shape;1483;g2b8181973d9_0_1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b8181973d9_0_9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2" name="Google Shape;912;g2b8181973d9_0_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b8181973d9_0_9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1" name="Google Shape;921;g2b8181973d9_0_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b8181973d9_0_9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0" name="Google Shape;930;g2b8181973d9_0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E692-040A-B6B0-6293-2850A4030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C2404B-58F4-CBF0-2E6C-45BDFA4B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A22FB-A0CF-10AB-0974-2EDC7FB86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644B-2319-420C-8825-9578221338FA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F8CD3-FDEF-31BE-87A1-F4490341D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986FC-45E0-0530-DD26-0BA1B5E6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5AF86-3656-41D0-8712-BEE6C89EE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0607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76B95-31FB-F291-EE55-9AEAB4AC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5C1CA6-99C5-3317-0004-FA7E7AD2B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9DF48-7B18-2B85-86AD-DAF0E2D5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644B-2319-420C-8825-9578221338FA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82682-687A-F37D-C139-733CDFC43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4F56A-3FDB-6663-CE5D-C8B29BCE5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5AF86-3656-41D0-8712-BEE6C89EE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9772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2B4468-FEAC-E52E-25DF-13D2FD88A4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4D633-BE0B-E124-2339-1B561E86D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38D33-C255-5B20-9E59-305C1515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644B-2319-420C-8825-9578221338FA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4E87D-3064-D110-C061-1A62A1263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4A0B1-14F2-D4AF-A917-C3618D3CD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5AF86-3656-41D0-8712-BEE6C89EE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122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A10C-868E-86FD-DF1F-CD9717FA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ADE89-F7AB-5D51-75C0-24D2AA445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E1C42-2AE5-9106-4314-B7FD94FAA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644B-2319-420C-8825-9578221338FA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B8984-4E9F-952D-38BD-A08CDDEF1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0F06C-643F-D03B-8C39-E626D4F68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5AF86-3656-41D0-8712-BEE6C89EE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385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FC99-6E03-5DA0-44BD-99973B470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0972B-AF5C-A084-78A8-860B3F1F5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1810A-0827-3252-091A-84E5F32F8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644B-2319-420C-8825-9578221338FA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92015-46C3-EC17-6FB3-E3780DB39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7FE80-7863-B9ED-116B-EE7B85B06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5AF86-3656-41D0-8712-BEE6C89EE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7787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1E09A-21A8-B8AF-061C-2D47D3777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1D3E4-FBD5-AE90-DFDC-8809F5741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05E85-670B-C64F-009E-CB57677B4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0B354-BE26-921A-26F8-2356A390E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644B-2319-420C-8825-9578221338FA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A0E17-E5D7-4768-4911-FD05D5988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68932-5845-EF83-D8B0-7B9C4E99A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5AF86-3656-41D0-8712-BEE6C89EE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832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E75D-D71B-DC9C-A18E-25163EC2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B75F0-B494-5BFF-F007-BC3A51BC7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6EEB8-2A40-2393-94DF-34A5D9F60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6E032B-EE80-58A1-13AA-6CB8530FBC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0BE5A-BC23-FD58-1197-D31DFA6E1E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F94EF1-CD71-95EC-A3BA-FCF7FBB8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644B-2319-420C-8825-9578221338FA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7781CB-C0FD-95BD-CEC9-F62F6304D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B17879-776D-D811-2C2C-0A1C1F5BD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5AF86-3656-41D0-8712-BEE6C89EE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299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92B67-FC1D-FF47-2CB9-536BEA63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9DC345-764C-FD56-EC5A-487FF2118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644B-2319-420C-8825-9578221338FA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CEB4C7-0391-68CA-6138-5EC30B6A0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1E4A21-D9CB-9C25-EE2F-5AB3BD987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5AF86-3656-41D0-8712-BEE6C89EE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2081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2B33B6-10A1-EBBC-09E2-0A1C0C103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644B-2319-420C-8825-9578221338FA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A490F0-ED47-AE1E-75E5-97C96F311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07B02-D814-B826-651F-6ACC3080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5AF86-3656-41D0-8712-BEE6C89EE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520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E8307-F3CD-630E-FE52-DA6681949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9F5BF-9AD0-C0D4-A555-712C5BED1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5E8BC-AF65-0CFD-02CA-8FBB863E3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F22AE-A76A-52CB-3C29-0A10183F3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644B-2319-420C-8825-9578221338FA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87E17-5513-C7FD-50CD-9D4328870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D70BD8-42D6-1599-A6BF-BBB50C66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5AF86-3656-41D0-8712-BEE6C89EE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59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C8D7-1445-7CE9-0998-23B8BFB5D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159B7C-4DB3-53B9-8F33-BDA7D1C362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C3E17-7784-D90D-E262-247F67F89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E5D2A-14F8-1ADD-B611-CE3750824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644B-2319-420C-8825-9578221338FA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F9709-7A4B-920F-F7E4-032EED553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F1865-1B91-929E-BC8A-7B3447A1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5AF86-3656-41D0-8712-BEE6C89EE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5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245528-4A4B-64C4-3299-D7A139E21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6C8AA-66AB-0B1F-7C5A-69602123C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E444B-6D41-6360-D425-2EE715EF31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A644B-2319-420C-8825-9578221338FA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20741-507B-D5EB-5DE5-0DC0C295EB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CD21E-F73A-B947-DDC5-F7A28AF7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5AF86-3656-41D0-8712-BEE6C89EE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7199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lp.stanford.edu/software/tagger.s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cdn.analyticsvidhya.com/wp-content/uploads/2019/06/Screenshot-from-2019-06-18-11-58-56.p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arxiv.org/abs/1706.03762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earchenginejournal.com/bert-explained-what-you-need-to-know-about-googles-new-algorithm/337247/#close" TargetMode="External"/><Relationship Id="rId4" Type="http://schemas.openxmlformats.org/officeDocument/2006/relationships/hyperlink" Target="https://www.analyticsvidhya.com/blog/2019/06/understanding-transformers-nlp-state-of-the-art-models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oecasas.com/files/slides/contextual_representations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801.06146" TargetMode="Externa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arxiv.org/abs/1802.05365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3-us-west-2.amazonaws.com/openai-assets/research-covers/language-unsupervised/language_understanding_paper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hyperlink" Target="https://lilianweng.github.io/lil-log/2019/01/31/generalized-language-models.html#elmo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810.04805" TargetMode="External"/><Relationship Id="rId4" Type="http://schemas.openxmlformats.org/officeDocument/2006/relationships/hyperlink" Target="https://www.searchenginejournal.com/google-bert-update/332161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luebenchmark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uper.gluebenchmark.com/" TargetMode="External"/><Relationship Id="rId5" Type="http://schemas.openxmlformats.org/officeDocument/2006/relationships/hyperlink" Target="https://ai.facebook.com/blog/roberta-an-optimized-method-for-pretraining-self-supervised-nlp-systems/" TargetMode="External"/><Relationship Id="rId4" Type="http://schemas.openxmlformats.org/officeDocument/2006/relationships/hyperlink" Target="https://www.microsoft.com/en-us/research/blog/towards-universal-language-embedding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46B7E-739E-FD80-47A6-553A5932D8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C1DD55-BCA2-3013-02CA-8621924D8C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810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2" name="Google Shape;932;p96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33" name="Google Shape;933;p9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96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96"/>
          <p:cNvSpPr txBox="1"/>
          <p:nvPr/>
        </p:nvSpPr>
        <p:spPr>
          <a:xfrm>
            <a:off x="598883" y="1368006"/>
            <a:ext cx="8751200" cy="607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There are things that </a:t>
            </a: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humans understand easily that machines don’t really understand at all including search engines</a:t>
            </a: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000000"/>
              </a:buClr>
              <a:buSzPts val="1800"/>
            </a:pP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000000"/>
              </a:buClr>
              <a:buSzPts val="1800"/>
            </a:pP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Problem with Words</a:t>
            </a:r>
            <a:endParaRPr sz="2400" b="1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189" indent="-338658">
              <a:lnSpc>
                <a:spcPct val="115000"/>
              </a:lnSpc>
              <a:spcBef>
                <a:spcPts val="1467"/>
              </a:spcBef>
              <a:buClr>
                <a:srgbClr val="1A1A1A"/>
              </a:buClr>
              <a:buSzPts val="1400"/>
              <a:buFont typeface="Arial"/>
              <a:buChar char="●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problem with words is that they’re everywhere. More and more content is out there.</a:t>
            </a: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189" indent="-338658">
              <a:lnSpc>
                <a:spcPct val="115000"/>
              </a:lnSpc>
              <a:buClr>
                <a:srgbClr val="1A1A1A"/>
              </a:buClr>
              <a:buSzPts val="1400"/>
              <a:buFont typeface="Arial"/>
              <a:buChar char="●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Words are problematic because </a:t>
            </a:r>
            <a:r>
              <a:rPr lang="en" sz="2400">
                <a:solidFill>
                  <a:srgbClr val="E2004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plenty of them are ambiguous, polysemous, and synonymous</a:t>
            </a: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189" indent="-338658">
              <a:lnSpc>
                <a:spcPct val="115000"/>
              </a:lnSpc>
              <a:buClr>
                <a:srgbClr val="1A1A1A"/>
              </a:buClr>
              <a:buSzPts val="1400"/>
              <a:buFont typeface="Arial"/>
              <a:buChar char="●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BERT is designed to help </a:t>
            </a:r>
            <a:r>
              <a:rPr lang="en" sz="2400">
                <a:solidFill>
                  <a:srgbClr val="0070C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solve ambiguous sentences and phrases that are made up of lots and lots of words with multiple meanings</a:t>
            </a: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  <a:spcBef>
                <a:spcPts val="1867"/>
              </a:spcBef>
              <a:spcAft>
                <a:spcPts val="1467"/>
              </a:spcAft>
              <a:buClr>
                <a:srgbClr val="000000"/>
              </a:buClr>
              <a:buSzPts val="1500"/>
            </a:pPr>
            <a:endParaRPr sz="2000" b="1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96"/>
          <p:cNvSpPr txBox="1"/>
          <p:nvPr/>
        </p:nvSpPr>
        <p:spPr>
          <a:xfrm>
            <a:off x="393111" y="662358"/>
            <a:ext cx="8751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BERT: </a:t>
            </a:r>
            <a:r>
              <a:rPr lang="en" sz="2400" b="1">
                <a:solidFill>
                  <a:srgbClr val="0070C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What Challenges Does BERT Help to Solve?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000000"/>
              </a:buClr>
              <a:buSzPts val="1800"/>
            </a:pP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1" name="Google Shape;941;p97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42" name="Google Shape;942;p9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97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97"/>
          <p:cNvSpPr txBox="1"/>
          <p:nvPr/>
        </p:nvSpPr>
        <p:spPr>
          <a:xfrm>
            <a:off x="393111" y="662358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97"/>
          <p:cNvSpPr txBox="1"/>
          <p:nvPr/>
        </p:nvSpPr>
        <p:spPr>
          <a:xfrm>
            <a:off x="598883" y="1316457"/>
            <a:ext cx="9720800" cy="5542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 b="1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Ambiguity &amp; Polysemy</a:t>
            </a:r>
            <a:endParaRPr sz="1867" b="1">
              <a:solidFill>
                <a:srgbClr val="1A1A1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867" b="1">
              <a:solidFill>
                <a:srgbClr val="1A1A1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867" b="1">
              <a:solidFill>
                <a:srgbClr val="1A1A1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189" indent="-338658">
              <a:lnSpc>
                <a:spcPct val="115000"/>
              </a:lnSpc>
              <a:buClr>
                <a:srgbClr val="1A1A1A"/>
              </a:buClr>
              <a:buSzPts val="1400"/>
              <a:buFont typeface="Arial"/>
              <a:buChar char="●"/>
            </a:pPr>
            <a:r>
              <a:rPr lang="en" sz="1867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Almost every other word in the English language has multiple meanings. In spoken word, it is even worse because of homophones and prosody.</a:t>
            </a:r>
            <a:endParaRPr sz="1467"/>
          </a:p>
          <a:p>
            <a:pPr marL="457189" indent="-220128">
              <a:lnSpc>
                <a:spcPct val="115000"/>
              </a:lnSpc>
              <a:buClr>
                <a:srgbClr val="1A1A1A"/>
              </a:buClr>
              <a:buSzPts val="1400"/>
            </a:pPr>
            <a:endParaRPr sz="1867">
              <a:solidFill>
                <a:srgbClr val="1A1A1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189" indent="-338658" algn="just">
              <a:lnSpc>
                <a:spcPct val="115000"/>
              </a:lnSpc>
              <a:buClr>
                <a:srgbClr val="1A1A1A"/>
              </a:buClr>
              <a:buSzPts val="1400"/>
              <a:buFont typeface="Arial"/>
              <a:buChar char="●"/>
            </a:pPr>
            <a:r>
              <a:rPr lang="en" sz="1867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instance, “four candles” and “fork handles” for those with an English accent. Another example: </a:t>
            </a:r>
            <a:r>
              <a:rPr lang="en" sz="1867">
                <a:solidFill>
                  <a:srgbClr val="00B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comedians’ jokes are mostly based on the play on words because words are very easy to misinterpret.</a:t>
            </a:r>
            <a:endParaRPr sz="1467"/>
          </a:p>
          <a:p>
            <a:pPr marL="457189" indent="-220128" algn="just">
              <a:lnSpc>
                <a:spcPct val="115000"/>
              </a:lnSpc>
              <a:buClr>
                <a:srgbClr val="1A1A1A"/>
              </a:buClr>
              <a:buSzPts val="1400"/>
            </a:pPr>
            <a:endParaRPr sz="1867">
              <a:solidFill>
                <a:srgbClr val="00B05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189" indent="-338658" algn="just">
              <a:lnSpc>
                <a:spcPct val="115000"/>
              </a:lnSpc>
              <a:buClr>
                <a:srgbClr val="1A1A1A"/>
              </a:buClr>
              <a:buSzPts val="1400"/>
              <a:buFont typeface="Arial"/>
              <a:buChar char="●"/>
            </a:pPr>
            <a:r>
              <a:rPr lang="en" sz="1867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It’s not very challenging for us </a:t>
            </a:r>
            <a:r>
              <a:rPr lang="en" sz="1867">
                <a:solidFill>
                  <a:srgbClr val="0070C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because we have common sense and context </a:t>
            </a:r>
            <a:r>
              <a:rPr lang="en" sz="1867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 we can understand all the other words that surround the context of the situation or the conversation – but search engines and machines don’t.</a:t>
            </a:r>
            <a:endParaRPr sz="1467"/>
          </a:p>
          <a:p>
            <a:pPr marL="457189" indent="-220128" algn="just">
              <a:lnSpc>
                <a:spcPct val="115000"/>
              </a:lnSpc>
              <a:buClr>
                <a:srgbClr val="1A1A1A"/>
              </a:buClr>
              <a:buSzPts val="1400"/>
            </a:pPr>
            <a:endParaRPr sz="1867">
              <a:solidFill>
                <a:srgbClr val="1A1A1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189" indent="-338658">
              <a:lnSpc>
                <a:spcPct val="115000"/>
              </a:lnSpc>
              <a:buClr>
                <a:srgbClr val="1A1A1A"/>
              </a:buClr>
              <a:buSzPts val="1400"/>
              <a:buFont typeface="Arial"/>
              <a:buChar char="●"/>
            </a:pPr>
            <a:r>
              <a:rPr lang="en" sz="1867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does not bode well for conversational search into the future.</a:t>
            </a:r>
            <a:endParaRPr sz="1867">
              <a:solidFill>
                <a:srgbClr val="1A1A1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1867"/>
              </a:spcBef>
              <a:buClr>
                <a:srgbClr val="000000"/>
              </a:buClr>
              <a:buSzPts val="1400"/>
            </a:pPr>
            <a:endParaRPr sz="1867" b="1">
              <a:solidFill>
                <a:srgbClr val="1A1A1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97"/>
          <p:cNvSpPr txBox="1"/>
          <p:nvPr/>
        </p:nvSpPr>
        <p:spPr>
          <a:xfrm>
            <a:off x="545511" y="814758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BERT: </a:t>
            </a:r>
            <a:r>
              <a:rPr lang="en" sz="2400" b="1">
                <a:solidFill>
                  <a:srgbClr val="0070C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What Challenges Does BERT Help to Solve?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1" name="Google Shape;951;p98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52" name="Google Shape;952;p9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98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98"/>
          <p:cNvSpPr txBox="1"/>
          <p:nvPr/>
        </p:nvSpPr>
        <p:spPr>
          <a:xfrm>
            <a:off x="393111" y="662358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BERT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98"/>
          <p:cNvSpPr txBox="1"/>
          <p:nvPr/>
        </p:nvSpPr>
        <p:spPr>
          <a:xfrm>
            <a:off x="705505" y="1316458"/>
            <a:ext cx="8126000" cy="6818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>
              <a:lnSpc>
                <a:spcPct val="120000"/>
              </a:lnSpc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Word’s Context</a:t>
            </a:r>
            <a:endParaRPr sz="2400" b="1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338658" indent="-338658">
              <a:lnSpc>
                <a:spcPct val="120000"/>
              </a:lnSpc>
              <a:spcBef>
                <a:spcPts val="1467"/>
              </a:spcBef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meaning of a word is its use in a language.” – Ludwig Wittgenstein, Philosopher, 1953</a:t>
            </a: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338658" indent="-338658">
              <a:lnSpc>
                <a:spcPct val="115000"/>
              </a:lnSpc>
              <a:spcBef>
                <a:spcPts val="1467"/>
              </a:spcBef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 word has no meaning unless it’s used in a particular context.</a:t>
            </a: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338658" indent="-338658">
              <a:lnSpc>
                <a:spcPct val="115000"/>
              </a:lnSpc>
              <a:spcBef>
                <a:spcPts val="1867"/>
              </a:spcBef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" sz="2400">
                <a:solidFill>
                  <a:srgbClr val="C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meaning of a word changes</a:t>
            </a: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literally as a sentence develops due to the multiple parts of speech a word </a:t>
            </a:r>
            <a:r>
              <a:rPr lang="en" sz="2400">
                <a:solidFill>
                  <a:srgbClr val="C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could be in a given context.</a:t>
            </a:r>
            <a:endParaRPr sz="2400">
              <a:solidFill>
                <a:srgbClr val="C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  <a:spcBef>
                <a:spcPts val="1867"/>
              </a:spcBef>
              <a:buClr>
                <a:srgbClr val="000000"/>
              </a:buClr>
              <a:buSzPts val="1800"/>
            </a:pP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  <a:spcBef>
                <a:spcPts val="1867"/>
              </a:spcBef>
              <a:buClr>
                <a:srgbClr val="000000"/>
              </a:buClr>
              <a:buSzPts val="1800"/>
            </a:pP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  <a:spcBef>
                <a:spcPts val="1467"/>
              </a:spcBef>
              <a:buClr>
                <a:schemeClr val="dk1"/>
              </a:buClr>
              <a:buSzPts val="800"/>
            </a:pPr>
            <a:endParaRPr sz="2400" i="1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1467"/>
              </a:spcBef>
              <a:buClr>
                <a:srgbClr val="000000"/>
              </a:buClr>
              <a:buSzPts val="1800"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0" name="Google Shape;960;p99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61" name="Google Shape;961;p9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99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99"/>
          <p:cNvSpPr txBox="1"/>
          <p:nvPr/>
        </p:nvSpPr>
        <p:spPr>
          <a:xfrm>
            <a:off x="393111" y="662358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BERT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4" name="Google Shape;964;p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7326" y="1417901"/>
            <a:ext cx="8300052" cy="54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9" name="Google Shape;969;p100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70" name="Google Shape;970;p10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100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100"/>
          <p:cNvSpPr txBox="1"/>
          <p:nvPr/>
        </p:nvSpPr>
        <p:spPr>
          <a:xfrm>
            <a:off x="393111" y="662358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BERT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100"/>
          <p:cNvSpPr txBox="1"/>
          <p:nvPr/>
        </p:nvSpPr>
        <p:spPr>
          <a:xfrm>
            <a:off x="497605" y="1281563"/>
            <a:ext cx="10162000" cy="6042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marL="457189" indent="-338658"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Eg.</a:t>
            </a: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101597"/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	“</a:t>
            </a:r>
            <a:r>
              <a:rPr lang="en" sz="2400">
                <a:solidFill>
                  <a:srgbClr val="00827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like</a:t>
            </a:r>
            <a:r>
              <a:rPr lang="en" sz="2400">
                <a:solidFill>
                  <a:srgbClr val="00827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the way that looks </a:t>
            </a: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like </a:t>
            </a:r>
            <a:r>
              <a:rPr lang="en" sz="2400">
                <a:solidFill>
                  <a:srgbClr val="00827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other one</a:t>
            </a: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.” </a:t>
            </a:r>
            <a:endParaRPr sz="1467"/>
          </a:p>
          <a:p>
            <a:pPr marL="101597"/>
            <a:r>
              <a:rPr lang="en" sz="24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/>
              </a:rPr>
              <a:t>By Stanford Part-of-Speech Tagger</a:t>
            </a: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, “like” is considered to be two separate parts of speech (POS).</a:t>
            </a: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000000"/>
              </a:buClr>
              <a:buSzPts val="1800"/>
            </a:pP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189" indent="-338658">
              <a:lnSpc>
                <a:spcPct val="115000"/>
              </a:lnSpc>
              <a:buClr>
                <a:srgbClr val="1A1A1A"/>
              </a:buClr>
              <a:buSzPts val="1400"/>
              <a:buFont typeface="Arial"/>
              <a:buChar char="●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word “like” may be used as different parts of speech including verb, noun, and adjective.</a:t>
            </a: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189" indent="-338658">
              <a:lnSpc>
                <a:spcPct val="115000"/>
              </a:lnSpc>
              <a:buClr>
                <a:srgbClr val="1A1A1A"/>
              </a:buClr>
              <a:buSzPts val="1400"/>
              <a:buFont typeface="Arial"/>
              <a:buChar char="●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 literally, the word “like” has no meaning because it can mean whatever surrounds it. </a:t>
            </a:r>
            <a:endParaRPr sz="1467"/>
          </a:p>
          <a:p>
            <a:pPr marL="457189" indent="-338658">
              <a:lnSpc>
                <a:spcPct val="115000"/>
              </a:lnSpc>
              <a:buClr>
                <a:srgbClr val="1A1A1A"/>
              </a:buClr>
              <a:buSzPts val="1400"/>
              <a:buFont typeface="Arial"/>
              <a:buChar char="●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context of “like” changes according to the meanings of the words that surround it.</a:t>
            </a: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189" indent="-338658">
              <a:lnSpc>
                <a:spcPct val="115000"/>
              </a:lnSpc>
              <a:buClr>
                <a:srgbClr val="1A1A1A"/>
              </a:buClr>
              <a:buSzPts val="1400"/>
              <a:buFont typeface="Arial"/>
              <a:buChar char="●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" sz="2400">
                <a:solidFill>
                  <a:srgbClr val="C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longer the sentence is</a:t>
            </a: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 the </a:t>
            </a:r>
            <a:r>
              <a:rPr lang="en" sz="2400">
                <a:solidFill>
                  <a:srgbClr val="C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harder it is to keep track of all the different parts of speech within the sentence.</a:t>
            </a:r>
            <a:endParaRPr sz="2400">
              <a:solidFill>
                <a:srgbClr val="C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1867"/>
              </a:spcBef>
              <a:buClr>
                <a:srgbClr val="000000"/>
              </a:buClr>
              <a:buSzPts val="1800"/>
            </a:pP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8" name="Google Shape;978;p101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79" name="Google Shape;979;p10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101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101"/>
          <p:cNvSpPr txBox="1"/>
          <p:nvPr/>
        </p:nvSpPr>
        <p:spPr>
          <a:xfrm>
            <a:off x="393111" y="662358"/>
            <a:ext cx="8751200" cy="109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lnSpc>
                <a:spcPct val="120000"/>
              </a:lnSpc>
              <a:buClr>
                <a:schemeClr val="dk1"/>
              </a:buClr>
              <a:buSzPts val="800"/>
            </a:pPr>
            <a:r>
              <a:rPr lang="en" sz="2400" b="1">
                <a:solidFill>
                  <a:srgbClr val="0070C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How Can Search Engines Fill in the Gaps Between Named Entities?</a:t>
            </a:r>
            <a:endParaRPr sz="2400" b="1">
              <a:solidFill>
                <a:srgbClr val="0070C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1467"/>
              </a:spcBef>
              <a:buClr>
                <a:srgbClr val="000000"/>
              </a:buClr>
              <a:buSzPts val="1800"/>
            </a:pP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101"/>
          <p:cNvSpPr txBox="1"/>
          <p:nvPr/>
        </p:nvSpPr>
        <p:spPr>
          <a:xfrm>
            <a:off x="393111" y="1368006"/>
            <a:ext cx="8532000" cy="599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Natural Language Disambiguation</a:t>
            </a:r>
            <a:endParaRPr sz="2400" b="1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000000"/>
              </a:buClr>
              <a:buSzPts val="1800"/>
            </a:pPr>
            <a:endParaRPr sz="2400" b="1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“You shall know a word by the company it keeps.” – John Rupert Firth, Linguist, 1957</a:t>
            </a: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000000"/>
              </a:buClr>
              <a:buSzPts val="1800"/>
            </a:pP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800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Words that live together are strongly connected:</a:t>
            </a: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189" indent="-347125">
              <a:lnSpc>
                <a:spcPct val="115000"/>
              </a:lnSpc>
              <a:spcBef>
                <a:spcPts val="3867"/>
              </a:spcBef>
              <a:buClr>
                <a:srgbClr val="1A1A1A"/>
              </a:buClr>
              <a:buSzPts val="1500"/>
              <a:buFont typeface="Arial"/>
              <a:buChar char="●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Co-occurrence.</a:t>
            </a: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189" indent="-347125">
              <a:lnSpc>
                <a:spcPct val="115000"/>
              </a:lnSpc>
              <a:buClr>
                <a:srgbClr val="1A1A1A"/>
              </a:buClr>
              <a:buSzPts val="1500"/>
              <a:buFont typeface="Arial"/>
              <a:buChar char="●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Co-occurrence provides context.</a:t>
            </a: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189" indent="-347125">
              <a:lnSpc>
                <a:spcPct val="115000"/>
              </a:lnSpc>
              <a:buClr>
                <a:srgbClr val="1A1A1A"/>
              </a:buClr>
              <a:buSzPts val="1500"/>
              <a:buFont typeface="Arial"/>
              <a:buChar char="●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Co-occurrence changes a word’s meaning.</a:t>
            </a: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189" indent="-347125">
              <a:lnSpc>
                <a:spcPct val="115000"/>
              </a:lnSpc>
              <a:buClr>
                <a:srgbClr val="1A1A1A"/>
              </a:buClr>
              <a:buSzPts val="1500"/>
              <a:buFont typeface="Arial"/>
              <a:buChar char="●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Words that share similar neighbors are also strongly connected.</a:t>
            </a: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189" indent="-347125">
              <a:lnSpc>
                <a:spcPct val="115000"/>
              </a:lnSpc>
              <a:buClr>
                <a:srgbClr val="1A1A1A"/>
              </a:buClr>
              <a:buSzPts val="1500"/>
              <a:buFont typeface="Arial"/>
              <a:buChar char="●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Similarity and relatedness.</a:t>
            </a: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4933"/>
              </a:spcBef>
              <a:buClr>
                <a:srgbClr val="000000"/>
              </a:buClr>
              <a:buSzPts val="1400"/>
            </a:pPr>
            <a:endParaRPr sz="1867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7" name="Google Shape;987;p102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88" name="Google Shape;988;p10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102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102"/>
          <p:cNvSpPr txBox="1"/>
          <p:nvPr/>
        </p:nvSpPr>
        <p:spPr>
          <a:xfrm>
            <a:off x="393111" y="662358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BERT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102"/>
          <p:cNvSpPr txBox="1"/>
          <p:nvPr/>
        </p:nvSpPr>
        <p:spPr>
          <a:xfrm>
            <a:off x="618500" y="1417575"/>
            <a:ext cx="8300000" cy="1292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Language Models are trained on very large text corpora or collections text to learn </a:t>
            </a:r>
            <a:r>
              <a:rPr lang="en" sz="2400">
                <a:solidFill>
                  <a:srgbClr val="00B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distributional similarity </a:t>
            </a: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sz="2400">
                <a:solidFill>
                  <a:srgbClr val="00B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build vector space models for word embeddings.</a:t>
            </a:r>
            <a:endParaRPr sz="24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2" name="Google Shape;992;p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500" y="2811323"/>
            <a:ext cx="9107392" cy="4099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7" name="Google Shape;997;p103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98" name="Google Shape;998;p10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103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103"/>
          <p:cNvSpPr txBox="1"/>
          <p:nvPr/>
        </p:nvSpPr>
        <p:spPr>
          <a:xfrm>
            <a:off x="393111" y="662358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BERT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1" name="Google Shape;1001;p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7865" y="1726575"/>
            <a:ext cx="5772276" cy="440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3"/>
          <p:cNvSpPr txBox="1"/>
          <p:nvPr/>
        </p:nvSpPr>
        <p:spPr>
          <a:xfrm>
            <a:off x="393112" y="2211600"/>
            <a:ext cx="4000800" cy="3508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marL="457189" indent="-338658" algn="just">
              <a:buClr>
                <a:srgbClr val="1A1A1A"/>
              </a:buClr>
              <a:buSzPts val="1400"/>
              <a:buFont typeface="Arial"/>
              <a:buChar char="●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NLP models learn the </a:t>
            </a:r>
            <a:r>
              <a:rPr lang="en" sz="2400">
                <a:solidFill>
                  <a:srgbClr val="00B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weights of the similarity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2400">
                <a:solidFill>
                  <a:srgbClr val="00B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400">
                <a:solidFill>
                  <a:srgbClr val="00B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relatedness</a:t>
            </a:r>
            <a:r>
              <a:rPr lang="en" sz="2400">
                <a:solidFill>
                  <a:srgbClr val="00B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distances.</a:t>
            </a: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467"/>
          </a:p>
          <a:p>
            <a:pPr marL="457189" indent="-338658" algn="just">
              <a:buClr>
                <a:srgbClr val="1A1A1A"/>
              </a:buClr>
              <a:buSzPts val="1400"/>
              <a:buFont typeface="Arial"/>
              <a:buChar char="●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But even if the entity (thing) itself is understood, one needs to understand </a:t>
            </a:r>
            <a:r>
              <a:rPr lang="en" sz="2400">
                <a:solidFill>
                  <a:srgbClr val="703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word’s context</a:t>
            </a:r>
            <a:endParaRPr sz="24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7" name="Google Shape;1007;p104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08" name="Google Shape;1008;p104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104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104"/>
          <p:cNvSpPr txBox="1"/>
          <p:nvPr/>
        </p:nvSpPr>
        <p:spPr>
          <a:xfrm>
            <a:off x="393111" y="662358"/>
            <a:ext cx="8751200" cy="140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4533"/>
              </a:spcBef>
              <a:spcAft>
                <a:spcPts val="2267"/>
              </a:spcAft>
              <a:buClr>
                <a:srgbClr val="000000"/>
              </a:buClr>
              <a:buSzPts val="800"/>
            </a:pP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104"/>
          <p:cNvSpPr txBox="1"/>
          <p:nvPr/>
        </p:nvSpPr>
        <p:spPr>
          <a:xfrm>
            <a:off x="598883" y="1467282"/>
            <a:ext cx="8856800" cy="258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>
              <a:lnSpc>
                <a:spcPct val="120000"/>
              </a:lnSpc>
              <a:buClr>
                <a:schemeClr val="dk1"/>
              </a:buClr>
              <a:buSzPts val="800"/>
            </a:pPr>
            <a:r>
              <a:rPr lang="en" sz="2267" b="1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B: Bi-directional</a:t>
            </a:r>
            <a:endParaRPr sz="2267" b="1">
              <a:solidFill>
                <a:srgbClr val="1A1A1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Bef>
                <a:spcPts val="1467"/>
              </a:spcBef>
              <a:buClr>
                <a:schemeClr val="dk1"/>
              </a:buClr>
              <a:buSzPts val="800"/>
            </a:pPr>
            <a:r>
              <a:rPr lang="en" sz="1867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Previously all language models (i.e., </a:t>
            </a:r>
            <a:r>
              <a:rPr lang="en" sz="1867">
                <a:solidFill>
                  <a:srgbClr val="38562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Skip-gram and Continuous Bag of Words</a:t>
            </a:r>
            <a:r>
              <a:rPr lang="en" sz="1867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were </a:t>
            </a:r>
            <a:r>
              <a:rPr lang="en" sz="1867" b="1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unidirectional</a:t>
            </a:r>
            <a:r>
              <a:rPr lang="en" sz="1867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so they </a:t>
            </a:r>
            <a:r>
              <a:rPr lang="en" sz="1867">
                <a:solidFill>
                  <a:srgbClr val="DA1FC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could only move the context window in one direction </a:t>
            </a:r>
            <a:r>
              <a:rPr lang="en" sz="1867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– a moving window of “n” words (either left or right of a target word) to understand word’s context.</a:t>
            </a:r>
            <a:endParaRPr sz="1867">
              <a:solidFill>
                <a:srgbClr val="1A1A1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1867"/>
              </a:spcBef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2" name="Google Shape;1012;p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549" y="3429001"/>
            <a:ext cx="10327865" cy="31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104"/>
          <p:cNvSpPr txBox="1"/>
          <p:nvPr/>
        </p:nvSpPr>
        <p:spPr>
          <a:xfrm>
            <a:off x="393111" y="713906"/>
            <a:ext cx="4737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400" b="1">
                <a:solidFill>
                  <a:srgbClr val="0070C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How BERT Works</a:t>
            </a:r>
            <a:endParaRPr sz="1867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8" name="Google Shape;1018;p105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19" name="Google Shape;1019;p10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105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105"/>
          <p:cNvSpPr txBox="1"/>
          <p:nvPr/>
        </p:nvSpPr>
        <p:spPr>
          <a:xfrm>
            <a:off x="393111" y="662358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BERT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105"/>
          <p:cNvSpPr txBox="1"/>
          <p:nvPr/>
        </p:nvSpPr>
        <p:spPr>
          <a:xfrm>
            <a:off x="720300" y="1684075"/>
            <a:ext cx="8654000" cy="410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105"/>
          <p:cNvSpPr txBox="1"/>
          <p:nvPr/>
        </p:nvSpPr>
        <p:spPr>
          <a:xfrm>
            <a:off x="537675" y="1411112"/>
            <a:ext cx="8300000" cy="10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marL="287859" indent="-287859"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867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 far language modelers were unidirectional. </a:t>
            </a:r>
            <a:endParaRPr sz="1467"/>
          </a:p>
          <a:p>
            <a:pPr marL="287859" indent="-287859"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867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Can traverse over the word’s context window from </a:t>
            </a:r>
            <a:r>
              <a:rPr lang="en" sz="1867">
                <a:solidFill>
                  <a:srgbClr val="DA1FC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LtoR </a:t>
            </a:r>
            <a:r>
              <a:rPr lang="en" sz="1867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lang="en" sz="1867">
                <a:solidFill>
                  <a:srgbClr val="DA1FC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RtoL</a:t>
            </a:r>
            <a:r>
              <a:rPr lang="en" sz="1867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Only in one direction, but not both at the same time.</a:t>
            </a:r>
            <a:endParaRPr sz="14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4" name="Google Shape;1024;p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300" y="2521565"/>
            <a:ext cx="8300099" cy="2866403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105"/>
          <p:cNvSpPr txBox="1"/>
          <p:nvPr/>
        </p:nvSpPr>
        <p:spPr>
          <a:xfrm>
            <a:off x="867005" y="5482621"/>
            <a:ext cx="7641200" cy="759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BERT can see the </a:t>
            </a:r>
            <a:r>
              <a:rPr lang="en" sz="1867">
                <a:solidFill>
                  <a:srgbClr val="00B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WHOLE sentence </a:t>
            </a:r>
            <a:r>
              <a:rPr lang="en" sz="1867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on </a:t>
            </a:r>
            <a:r>
              <a:rPr lang="en" sz="1867">
                <a:solidFill>
                  <a:srgbClr val="703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either side of a word (contextual language modeling)</a:t>
            </a:r>
            <a:r>
              <a:rPr lang="en" sz="1867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all of the words almost at once.</a:t>
            </a:r>
            <a:endParaRPr sz="14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8"/>
          <p:cNvSpPr/>
          <p:nvPr/>
        </p:nvSpPr>
        <p:spPr>
          <a:xfrm>
            <a:off x="4781916" y="1688267"/>
            <a:ext cx="74972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36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/>
          </a:p>
        </p:txBody>
      </p:sp>
      <p:sp>
        <p:nvSpPr>
          <p:cNvPr id="848" name="Google Shape;848;p88"/>
          <p:cNvSpPr/>
          <p:nvPr/>
        </p:nvSpPr>
        <p:spPr>
          <a:xfrm>
            <a:off x="4781916" y="2841955"/>
            <a:ext cx="74972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36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BERT</a:t>
            </a:r>
            <a:endParaRPr sz="1467"/>
          </a:p>
        </p:txBody>
      </p:sp>
      <p:sp>
        <p:nvSpPr>
          <p:cNvPr id="849" name="Google Shape;849;p88"/>
          <p:cNvSpPr/>
          <p:nvPr/>
        </p:nvSpPr>
        <p:spPr>
          <a:xfrm>
            <a:off x="4781915" y="3967159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1100"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Mamatha.H.R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100"/>
            </a:pP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88"/>
          <p:cNvSpPr/>
          <p:nvPr/>
        </p:nvSpPr>
        <p:spPr>
          <a:xfrm>
            <a:off x="4781915" y="4468225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1" name="Google Shape;851;p88"/>
          <p:cNvGrpSpPr/>
          <p:nvPr/>
        </p:nvGrpSpPr>
        <p:grpSpPr>
          <a:xfrm>
            <a:off x="313939" y="5489795"/>
            <a:ext cx="1066800" cy="1077941"/>
            <a:chOff x="313939" y="5489794"/>
            <a:chExt cx="1066800" cy="1077941"/>
          </a:xfrm>
        </p:grpSpPr>
        <p:sp>
          <p:nvSpPr>
            <p:cNvPr id="852" name="Google Shape;852;p88"/>
            <p:cNvSpPr/>
            <p:nvPr/>
          </p:nvSpPr>
          <p:spPr>
            <a:xfrm rot="5400000">
              <a:off x="824539" y="6011535"/>
              <a:ext cx="45600" cy="10668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88"/>
            <p:cNvSpPr/>
            <p:nvPr/>
          </p:nvSpPr>
          <p:spPr>
            <a:xfrm rot="10800000">
              <a:off x="313963" y="5489794"/>
              <a:ext cx="45600" cy="10668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54" name="Google Shape;854;p88"/>
          <p:cNvCxnSpPr/>
          <p:nvPr/>
        </p:nvCxnSpPr>
        <p:spPr>
          <a:xfrm>
            <a:off x="4781915" y="3851180"/>
            <a:ext cx="45812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55" name="Google Shape;855;p8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5723" y="1606242"/>
            <a:ext cx="2369219" cy="35501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6" name="Google Shape;856;p88"/>
          <p:cNvGrpSpPr/>
          <p:nvPr/>
        </p:nvGrpSpPr>
        <p:grpSpPr>
          <a:xfrm rot="10800000">
            <a:off x="10855703" y="266187"/>
            <a:ext cx="1066800" cy="1077941"/>
            <a:chOff x="313939" y="5489794"/>
            <a:chExt cx="1066800" cy="1077941"/>
          </a:xfrm>
        </p:grpSpPr>
        <p:sp>
          <p:nvSpPr>
            <p:cNvPr id="857" name="Google Shape;857;p88"/>
            <p:cNvSpPr/>
            <p:nvPr/>
          </p:nvSpPr>
          <p:spPr>
            <a:xfrm rot="5400000">
              <a:off x="824539" y="6011535"/>
              <a:ext cx="45600" cy="10668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88"/>
            <p:cNvSpPr/>
            <p:nvPr/>
          </p:nvSpPr>
          <p:spPr>
            <a:xfrm rot="10800000">
              <a:off x="313963" y="5489794"/>
              <a:ext cx="45600" cy="10668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0" name="Google Shape;1030;p106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31" name="Google Shape;1031;p10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06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06"/>
          <p:cNvSpPr txBox="1"/>
          <p:nvPr/>
        </p:nvSpPr>
        <p:spPr>
          <a:xfrm>
            <a:off x="393100" y="721710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BERT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106"/>
          <p:cNvSpPr txBox="1"/>
          <p:nvPr/>
        </p:nvSpPr>
        <p:spPr>
          <a:xfrm>
            <a:off x="393100" y="1429861"/>
            <a:ext cx="8846400" cy="1244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>
              <a:lnSpc>
                <a:spcPct val="120000"/>
              </a:lnSpc>
              <a:buClr>
                <a:schemeClr val="dk1"/>
              </a:buClr>
              <a:buSzPts val="800"/>
            </a:pPr>
            <a:r>
              <a:rPr lang="en" sz="2400" b="1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ER: Encoder Representations</a:t>
            </a:r>
            <a:endParaRPr sz="2400" b="1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  <a:spcBef>
                <a:spcPts val="1467"/>
              </a:spcBef>
              <a:buClr>
                <a:schemeClr val="dk1"/>
              </a:buClr>
              <a:buSzPts val="800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What gets encoded is decoded. It’s an in-and-out mechanism.</a:t>
            </a: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9" name="Google Shape;1039;p107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40" name="Google Shape;1040;p10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107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107"/>
          <p:cNvSpPr txBox="1"/>
          <p:nvPr/>
        </p:nvSpPr>
        <p:spPr>
          <a:xfrm>
            <a:off x="393100" y="781250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BERT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107"/>
          <p:cNvSpPr txBox="1"/>
          <p:nvPr/>
        </p:nvSpPr>
        <p:spPr>
          <a:xfrm>
            <a:off x="345344" y="1357167"/>
            <a:ext cx="8846400" cy="3405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1867"/>
              </a:spcBef>
              <a:buClr>
                <a:schemeClr val="dk1"/>
              </a:buClr>
              <a:buSzPts val="800"/>
            </a:pPr>
            <a:r>
              <a:rPr lang="en" sz="2400" b="1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T: Transformers</a:t>
            </a:r>
            <a:endParaRPr sz="1467"/>
          </a:p>
          <a:p>
            <a:pPr>
              <a:lnSpc>
                <a:spcPct val="120000"/>
              </a:lnSpc>
              <a:spcBef>
                <a:spcPts val="1867"/>
              </a:spcBef>
              <a:buClr>
                <a:schemeClr val="dk1"/>
              </a:buClr>
              <a:buSzPts val="800"/>
            </a:pPr>
            <a:endParaRPr sz="2400" b="1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338658" indent="-338658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Transformer is behind the recent NLP developments, including Google’s BERT</a:t>
            </a:r>
            <a:endParaRPr sz="1467"/>
          </a:p>
          <a:p>
            <a:pPr marL="338658" indent="-338658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BERT uses “</a:t>
            </a:r>
            <a:r>
              <a:rPr lang="en" sz="2400">
                <a:solidFill>
                  <a:srgbClr val="DA1FCD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transformers</a:t>
            </a: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” and “</a:t>
            </a:r>
            <a:r>
              <a:rPr lang="en" sz="2400">
                <a:solidFill>
                  <a:srgbClr val="C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masked language modeling</a:t>
            </a: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”.</a:t>
            </a:r>
            <a:endParaRPr sz="1467"/>
          </a:p>
          <a:p>
            <a:pPr marL="338658" indent="-338658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the super-efficient ULMFiT framework to Google’s BERT, NLP is truly in the midst of a golden era.</a:t>
            </a: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8" name="Google Shape;1048;p108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49" name="Google Shape;1049;p10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108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108"/>
          <p:cNvSpPr txBox="1"/>
          <p:nvPr/>
        </p:nvSpPr>
        <p:spPr>
          <a:xfrm>
            <a:off x="393100" y="721710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BERT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108"/>
          <p:cNvSpPr txBox="1"/>
          <p:nvPr/>
        </p:nvSpPr>
        <p:spPr>
          <a:xfrm>
            <a:off x="393099" y="1019636"/>
            <a:ext cx="9926800" cy="523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algn="just">
              <a:lnSpc>
                <a:spcPct val="120000"/>
              </a:lnSpc>
              <a:spcBef>
                <a:spcPts val="1867"/>
              </a:spcBef>
              <a:buClr>
                <a:schemeClr val="dk1"/>
              </a:buClr>
              <a:buSzPts val="800"/>
            </a:pPr>
            <a:r>
              <a:rPr lang="en" sz="20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One of the big issues with natural language understanding in the past has been </a:t>
            </a:r>
            <a:r>
              <a:rPr lang="en" sz="2000">
                <a:solidFill>
                  <a:srgbClr val="C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not being able to understand in what context a word is referring to</a:t>
            </a:r>
            <a:r>
              <a:rPr lang="en" sz="20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 For example:</a:t>
            </a:r>
            <a:endParaRPr sz="1467"/>
          </a:p>
          <a:p>
            <a:pPr algn="just">
              <a:lnSpc>
                <a:spcPct val="120000"/>
              </a:lnSpc>
              <a:spcBef>
                <a:spcPts val="1867"/>
              </a:spcBef>
              <a:buClr>
                <a:schemeClr val="dk1"/>
              </a:buClr>
              <a:buSzPts val="800"/>
            </a:pPr>
            <a:endParaRPr sz="20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15000"/>
              </a:lnSpc>
              <a:spcBef>
                <a:spcPts val="1867"/>
              </a:spcBef>
            </a:pPr>
            <a:endParaRPr sz="2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38658" indent="-330192" algn="just">
              <a:lnSpc>
                <a:spcPct val="115000"/>
              </a:lnSpc>
              <a:spcBef>
                <a:spcPts val="1867"/>
              </a:spcBef>
              <a:buClr>
                <a:srgbClr val="000000"/>
              </a:buClr>
              <a:buSzPts val="1500"/>
              <a:buFont typeface="Arial"/>
              <a:buChar char="•"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highlighted words refer to the same person – Griezmann, a popular football player. Simple for us to understand.</a:t>
            </a:r>
            <a:endParaRPr sz="1467"/>
          </a:p>
          <a:p>
            <a:pPr marL="338658" indent="-330192" algn="just">
              <a:lnSpc>
                <a:spcPct val="115000"/>
              </a:lnSpc>
              <a:spcBef>
                <a:spcPts val="1867"/>
              </a:spcBef>
              <a:buClr>
                <a:srgbClr val="000000"/>
              </a:buClr>
              <a:buSzPts val="1500"/>
              <a:buFont typeface="Arial"/>
              <a:buChar char="•"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But way too difficult for a machine to understand.</a:t>
            </a:r>
            <a:endParaRPr sz="1467"/>
          </a:p>
          <a:p>
            <a:pPr marL="338658" indent="-330192" algn="just">
              <a:lnSpc>
                <a:spcPct val="115000"/>
              </a:lnSpc>
              <a:spcBef>
                <a:spcPts val="1867"/>
              </a:spcBef>
              <a:buClr>
                <a:srgbClr val="000000"/>
              </a:buClr>
              <a:buSzPts val="1500"/>
              <a:buFont typeface="Arial"/>
              <a:buChar char="•"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Pronouns, for instance. It’s very easy to lose track of who’s somebody’s talking about in a conversation. Even humans can struggle to keep track of who somebody’s being referred to in a conversation all the time.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3" name="Google Shape;1053;p10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3056" y="2179520"/>
            <a:ext cx="7010977" cy="124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8" name="Google Shape;1058;p109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59" name="Google Shape;1059;p10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109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109"/>
          <p:cNvSpPr txBox="1"/>
          <p:nvPr/>
        </p:nvSpPr>
        <p:spPr>
          <a:xfrm>
            <a:off x="393100" y="721710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BERT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109"/>
          <p:cNvSpPr txBox="1"/>
          <p:nvPr/>
        </p:nvSpPr>
        <p:spPr>
          <a:xfrm>
            <a:off x="394315" y="1959065"/>
            <a:ext cx="9926800" cy="170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algn="just">
              <a:lnSpc>
                <a:spcPct val="115000"/>
              </a:lnSpc>
              <a:spcBef>
                <a:spcPts val="1867"/>
              </a:spcBef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Capturing such relationships and sequence of words in sentences is vital for a machine to understand a natural language. </a:t>
            </a:r>
            <a:r>
              <a:rPr lang="en"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is where the Transformer concept plays a major role.</a:t>
            </a: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7" name="Google Shape;1067;p110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68" name="Google Shape;1068;p11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110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110"/>
          <p:cNvSpPr txBox="1"/>
          <p:nvPr/>
        </p:nvSpPr>
        <p:spPr>
          <a:xfrm>
            <a:off x="393111" y="713941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BERT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110"/>
          <p:cNvSpPr txBox="1"/>
          <p:nvPr/>
        </p:nvSpPr>
        <p:spPr>
          <a:xfrm>
            <a:off x="612111" y="1457278"/>
            <a:ext cx="8532000" cy="4682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marL="338658" indent="-338658">
              <a:lnSpc>
                <a:spcPct val="115000"/>
              </a:lnSpc>
              <a:buClr>
                <a:schemeClr val="dk1"/>
              </a:buClr>
              <a:buSzPts val="800"/>
              <a:buFont typeface="Noto Sans Symbols"/>
              <a:buChar char="❖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 transformers’ </a:t>
            </a:r>
            <a:r>
              <a:rPr lang="en" sz="2400">
                <a:solidFill>
                  <a:srgbClr val="DA1FCD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attention part </a:t>
            </a: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actually focuses on the </a:t>
            </a: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pronouns and all the words’ meanings </a:t>
            </a: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that go together about in any given context.</a:t>
            </a: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338658" indent="-338658" algn="just">
              <a:lnSpc>
                <a:spcPct val="115000"/>
              </a:lnSpc>
              <a:spcBef>
                <a:spcPts val="1867"/>
              </a:spcBef>
              <a:buClr>
                <a:schemeClr val="dk1"/>
              </a:buClr>
              <a:buSzPts val="800"/>
              <a:buFont typeface="Noto Sans Symbols"/>
              <a:buChar char="❖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Masked language modeling(MLM) stops the </a:t>
            </a: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target word from seeing itself</a:t>
            </a: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 The mask is needed because it prevents the word that’s under focus from actually seeing itself.</a:t>
            </a: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338658" indent="-338658">
              <a:lnSpc>
                <a:spcPct val="115000"/>
              </a:lnSpc>
              <a:spcBef>
                <a:spcPts val="1867"/>
              </a:spcBef>
              <a:buClr>
                <a:schemeClr val="dk1"/>
              </a:buClr>
              <a:buSzPts val="800"/>
              <a:buFont typeface="Noto Sans Symbols"/>
              <a:buChar char="❖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When the mask is in place, BERT just guesses at what the missing word is. It’s part of the </a:t>
            </a: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fine-tuning process </a:t>
            </a: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as well.</a:t>
            </a:r>
            <a:endParaRPr sz="1467"/>
          </a:p>
          <a:p>
            <a:pPr>
              <a:spcBef>
                <a:spcPts val="1867"/>
              </a:spcBef>
              <a:buClr>
                <a:srgbClr val="000000"/>
              </a:buClr>
              <a:buSzPts val="1800"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6" name="Google Shape;1076;p111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77" name="Google Shape;1077;p11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111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111"/>
          <p:cNvSpPr txBox="1"/>
          <p:nvPr/>
        </p:nvSpPr>
        <p:spPr>
          <a:xfrm>
            <a:off x="393111" y="713941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BERT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111"/>
          <p:cNvSpPr txBox="1"/>
          <p:nvPr/>
        </p:nvSpPr>
        <p:spPr>
          <a:xfrm>
            <a:off x="316677" y="1403004"/>
            <a:ext cx="9136000" cy="5246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marL="338658" indent="-338658">
              <a:lnSpc>
                <a:spcPct val="115000"/>
              </a:lnSpc>
              <a:spcBef>
                <a:spcPts val="1867"/>
              </a:spcBef>
              <a:buClr>
                <a:schemeClr val="dk1"/>
              </a:buClr>
              <a:buSzPts val="800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Transformer in NLP is a novel architecture that aims to </a:t>
            </a:r>
            <a:r>
              <a:rPr lang="en" sz="2400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solve sequence-to-sequence tasks while handling long-range dependencies with ease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467"/>
          </a:p>
          <a:p>
            <a:pPr marL="338658" indent="-338658">
              <a:lnSpc>
                <a:spcPct val="115000"/>
              </a:lnSpc>
              <a:spcBef>
                <a:spcPts val="1867"/>
              </a:spcBef>
              <a:buClr>
                <a:schemeClr val="dk1"/>
              </a:buClr>
              <a:buSzPts val="800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(The Transformer was proposed in the paper </a:t>
            </a:r>
            <a:r>
              <a:rPr lang="en" sz="24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Attention Is All You Need</a:t>
            </a:r>
            <a:r>
              <a:rPr lang="en" sz="24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. )</a:t>
            </a:r>
            <a:endParaRPr sz="1467"/>
          </a:p>
          <a:p>
            <a:pPr marL="338658" indent="-338658">
              <a:lnSpc>
                <a:spcPct val="115000"/>
              </a:lnSpc>
              <a:spcBef>
                <a:spcPts val="1867"/>
              </a:spcBef>
              <a:buClr>
                <a:schemeClr val="dk1"/>
              </a:buClr>
              <a:buSzPts val="800"/>
              <a:buFont typeface="Arial"/>
              <a:buChar char="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Vaswani A, Shazeer N, Parmar N, Uszkoreit J, Jones L, Gomez AN, Kaiser L, Polosukhin I. Attention is all you need. arXiv preprint arXiv:1706.03762. 2017 Jun 12.</a:t>
            </a:r>
            <a:endParaRPr sz="1600" u="sng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  <a:spcBef>
                <a:spcPts val="1867"/>
              </a:spcBef>
            </a:pPr>
            <a:endParaRPr sz="2400">
              <a:solidFill>
                <a:srgbClr val="1A1A1A"/>
              </a:solidFill>
              <a:highlight>
                <a:srgbClr val="FFFFFF"/>
              </a:highlight>
              <a:latin typeface="Radley"/>
              <a:ea typeface="Radley"/>
              <a:cs typeface="Radley"/>
              <a:sym typeface="Radley"/>
            </a:endParaRPr>
          </a:p>
          <a:p>
            <a:pPr>
              <a:lnSpc>
                <a:spcPct val="115000"/>
              </a:lnSpc>
              <a:spcBef>
                <a:spcPts val="1867"/>
              </a:spcBef>
            </a:pPr>
            <a:endParaRPr sz="14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1867"/>
              </a:spcBef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1" name="Google Shape;1081;p1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06063" y="5170937"/>
            <a:ext cx="1185485" cy="1305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1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5029" y="5568084"/>
            <a:ext cx="7210395" cy="90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7" name="Google Shape;1087;p112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88" name="Google Shape;1088;p11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112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112"/>
          <p:cNvSpPr txBox="1"/>
          <p:nvPr/>
        </p:nvSpPr>
        <p:spPr>
          <a:xfrm>
            <a:off x="393111" y="697293"/>
            <a:ext cx="95348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400" b="1">
                <a:solidFill>
                  <a:srgbClr val="0070C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Self Attention: Limitations</a:t>
            </a:r>
            <a:endParaRPr sz="1467"/>
          </a:p>
        </p:txBody>
      </p:sp>
      <p:sp>
        <p:nvSpPr>
          <p:cNvPr id="1091" name="Google Shape;1091;p112"/>
          <p:cNvSpPr/>
          <p:nvPr/>
        </p:nvSpPr>
        <p:spPr>
          <a:xfrm>
            <a:off x="472501" y="1480600"/>
            <a:ext cx="8388000" cy="48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it comes with its own share of limitations:</a:t>
            </a:r>
            <a:endParaRPr sz="1467"/>
          </a:p>
          <a:p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396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Attention can only deal with </a:t>
            </a:r>
            <a:r>
              <a:rPr lang="en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fixed-length text strings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467"/>
          </a:p>
          <a:p>
            <a:pPr>
              <a:buClr>
                <a:srgbClr val="000000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396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text has to be split into a certain number of segments or chunks before being fed into the system as input.</a:t>
            </a:r>
            <a:endParaRPr sz="1467"/>
          </a:p>
          <a:p>
            <a:pPr>
              <a:buClr>
                <a:srgbClr val="000000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396" algn="just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chunking of text causes </a:t>
            </a: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 fragmentation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467"/>
          </a:p>
          <a:p>
            <a:pPr algn="just">
              <a:buClr>
                <a:srgbClr val="000000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396" algn="just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example, if a sentence is split from the middle, then a significant amount of context is lost. In other words, the text is split without respecting the sentence or any other semantic boundary.</a:t>
            </a:r>
            <a:endParaRPr sz="1467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6" name="Google Shape;1096;p113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97" name="Google Shape;1097;p11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13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113"/>
          <p:cNvSpPr txBox="1"/>
          <p:nvPr/>
        </p:nvSpPr>
        <p:spPr>
          <a:xfrm>
            <a:off x="0" y="713905"/>
            <a:ext cx="8751200" cy="703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lnSpc>
                <a:spcPct val="120000"/>
              </a:lnSpc>
              <a:spcAft>
                <a:spcPts val="1467"/>
              </a:spcAft>
              <a:buClr>
                <a:srgbClr val="000000"/>
              </a:buClr>
              <a:buSzPts val="800"/>
            </a:pPr>
            <a:r>
              <a:rPr lang="en" sz="2267" b="1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Types of Natural Language Tasks Does BERT Help With?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113"/>
          <p:cNvSpPr txBox="1"/>
          <p:nvPr/>
        </p:nvSpPr>
        <p:spPr>
          <a:xfrm>
            <a:off x="314500" y="1635525"/>
            <a:ext cx="9607200" cy="5082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en" sz="2000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BERT helps in:</a:t>
            </a:r>
            <a:endParaRPr sz="2000">
              <a:solidFill>
                <a:srgbClr val="1A1A1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1A1A1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189" indent="-338658">
              <a:lnSpc>
                <a:spcPct val="115000"/>
              </a:lnSpc>
              <a:spcBef>
                <a:spcPts val="3867"/>
              </a:spcBef>
              <a:buClr>
                <a:srgbClr val="1A1A1A"/>
              </a:buClr>
              <a:buSzPts val="1400"/>
              <a:buFont typeface="Arial"/>
              <a:buChar char="●"/>
            </a:pPr>
            <a:r>
              <a:rPr lang="en" sz="1867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Named entity determination.</a:t>
            </a:r>
            <a:endParaRPr sz="1867">
              <a:solidFill>
                <a:srgbClr val="1A1A1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189" indent="-338658">
              <a:lnSpc>
                <a:spcPct val="115000"/>
              </a:lnSpc>
              <a:buClr>
                <a:srgbClr val="1A1A1A"/>
              </a:buClr>
              <a:buSzPts val="1400"/>
              <a:buFont typeface="Arial"/>
              <a:buChar char="●"/>
            </a:pPr>
            <a:r>
              <a:rPr lang="en" sz="1867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Textual entailment next sentence prediction.</a:t>
            </a:r>
            <a:endParaRPr sz="1867">
              <a:solidFill>
                <a:srgbClr val="1A1A1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189" indent="-338658">
              <a:lnSpc>
                <a:spcPct val="115000"/>
              </a:lnSpc>
              <a:buClr>
                <a:srgbClr val="1A1A1A"/>
              </a:buClr>
              <a:buSzPts val="1400"/>
              <a:buFont typeface="Arial"/>
              <a:buChar char="●"/>
            </a:pPr>
            <a:r>
              <a:rPr lang="en" sz="1867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Coreference resolution.</a:t>
            </a:r>
            <a:endParaRPr sz="1867">
              <a:solidFill>
                <a:srgbClr val="1A1A1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189" indent="-338658">
              <a:lnSpc>
                <a:spcPct val="115000"/>
              </a:lnSpc>
              <a:buClr>
                <a:srgbClr val="1A1A1A"/>
              </a:buClr>
              <a:buSzPts val="1400"/>
              <a:buFont typeface="Arial"/>
              <a:buChar char="●"/>
            </a:pPr>
            <a:r>
              <a:rPr lang="en" sz="1867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Question answering.</a:t>
            </a:r>
            <a:endParaRPr sz="1867">
              <a:solidFill>
                <a:srgbClr val="1A1A1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189" indent="-338658">
              <a:lnSpc>
                <a:spcPct val="115000"/>
              </a:lnSpc>
              <a:buClr>
                <a:srgbClr val="1A1A1A"/>
              </a:buClr>
              <a:buSzPts val="1400"/>
              <a:buFont typeface="Arial"/>
              <a:buChar char="●"/>
            </a:pPr>
            <a:r>
              <a:rPr lang="en" sz="1867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Word sense disambiguation.</a:t>
            </a:r>
            <a:endParaRPr sz="1867">
              <a:solidFill>
                <a:srgbClr val="1A1A1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189" indent="-338658">
              <a:lnSpc>
                <a:spcPct val="115000"/>
              </a:lnSpc>
              <a:buClr>
                <a:srgbClr val="1A1A1A"/>
              </a:buClr>
              <a:buSzPts val="1400"/>
              <a:buFont typeface="Arial"/>
              <a:buChar char="●"/>
            </a:pPr>
            <a:r>
              <a:rPr lang="en" sz="1867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Automatic summarization.</a:t>
            </a:r>
            <a:endParaRPr sz="1867">
              <a:solidFill>
                <a:srgbClr val="1A1A1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189" indent="-338658">
              <a:lnSpc>
                <a:spcPct val="115000"/>
              </a:lnSpc>
              <a:buClr>
                <a:srgbClr val="1A1A1A"/>
              </a:buClr>
              <a:buSzPts val="1400"/>
              <a:buFont typeface="Arial"/>
              <a:buChar char="●"/>
            </a:pPr>
            <a:r>
              <a:rPr lang="en" sz="1867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Polysemy resolution.</a:t>
            </a:r>
            <a:endParaRPr sz="1867">
              <a:solidFill>
                <a:srgbClr val="1A1A1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Bef>
                <a:spcPts val="4933"/>
              </a:spcBef>
              <a:buClr>
                <a:schemeClr val="dk1"/>
              </a:buClr>
              <a:buSzPts val="800"/>
            </a:pPr>
            <a:r>
              <a:rPr lang="en" sz="1867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BERT advanced the state-of-the-art (SOTA) benchmarks across 11 NLP tasks.</a:t>
            </a:r>
            <a:endParaRPr sz="1867">
              <a:solidFill>
                <a:srgbClr val="1A1A1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1867"/>
              </a:spcBef>
              <a:buClr>
                <a:srgbClr val="000000"/>
              </a:buClr>
              <a:buSzPts val="1400"/>
            </a:pPr>
            <a:endParaRPr sz="1867">
              <a:solidFill>
                <a:srgbClr val="1A1A1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5" name="Google Shape;1105;p114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06" name="Google Shape;1106;p114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114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114"/>
          <p:cNvSpPr txBox="1"/>
          <p:nvPr/>
        </p:nvSpPr>
        <p:spPr>
          <a:xfrm>
            <a:off x="421979" y="713941"/>
            <a:ext cx="8686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BERT ( Bidirectional Encoder Representations from Tranformers)</a:t>
            </a:r>
            <a:endParaRPr sz="1467"/>
          </a:p>
        </p:txBody>
      </p:sp>
      <p:sp>
        <p:nvSpPr>
          <p:cNvPr id="1109" name="Google Shape;1109;p114"/>
          <p:cNvSpPr/>
          <p:nvPr/>
        </p:nvSpPr>
        <p:spPr>
          <a:xfrm>
            <a:off x="421977" y="1316457"/>
            <a:ext cx="9136000" cy="2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338658" indent="-330192" algn="just">
              <a:buClr>
                <a:srgbClr val="000000"/>
              </a:buClr>
              <a:buSzPts val="1500"/>
              <a:buFont typeface="Arial"/>
              <a:buChar char="•"/>
            </a:pPr>
            <a:r>
              <a:rPr lang="en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Transfer learning</a:t>
            </a: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has been very relevant in the field of computer vision. </a:t>
            </a:r>
            <a:endParaRPr sz="1467"/>
          </a:p>
          <a:p>
            <a:pPr algn="just"/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2000">
              <a:solidFill>
                <a:srgbClr val="59585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38658" indent="-330192" algn="just">
              <a:buClr>
                <a:srgbClr val="000000"/>
              </a:buClr>
              <a:buSzPts val="1500"/>
              <a:buFont typeface="Arial"/>
              <a:buChar char="•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Similarly, </a:t>
            </a:r>
            <a:r>
              <a:rPr lang="en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Language model pre-training 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 been quite effective for improving many natural language processing tasks</a:t>
            </a:r>
            <a:r>
              <a:rPr lang="en" sz="2000">
                <a:solidFill>
                  <a:srgbClr val="595858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67"/>
          </a:p>
          <a:p>
            <a:pPr marL="338658" indent="-203195" algn="just">
              <a:buClr>
                <a:srgbClr val="000000"/>
              </a:buClr>
              <a:buSzPts val="1500"/>
            </a:pPr>
            <a:endParaRPr sz="2000">
              <a:solidFill>
                <a:srgbClr val="59585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38658" indent="-330192" algn="just">
              <a:buClr>
                <a:srgbClr val="000000"/>
              </a:buClr>
              <a:buSzPts val="1500"/>
              <a:buFont typeface="Arial"/>
              <a:buChar char="•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BERT framework, uses </a:t>
            </a:r>
            <a:r>
              <a:rPr lang="en" sz="2000" b="1" i="1">
                <a:solidFill>
                  <a:srgbClr val="0070BC"/>
                </a:solidFill>
                <a:latin typeface="Calibri"/>
                <a:ea typeface="Calibri"/>
                <a:cs typeface="Calibri"/>
                <a:sym typeface="Calibri"/>
              </a:rPr>
              <a:t>pre-training and fine-tuning </a:t>
            </a: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create state-of-the-art models for a wide range of tasks. These tasks include </a:t>
            </a:r>
            <a:r>
              <a:rPr lang="en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question answering systems, sentiment analysis, and language inference.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0" name="Google Shape;1110;p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419" y="4011857"/>
            <a:ext cx="8646599" cy="2404753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114"/>
          <p:cNvSpPr txBox="1"/>
          <p:nvPr/>
        </p:nvSpPr>
        <p:spPr>
          <a:xfrm>
            <a:off x="9811907" y="4186447"/>
            <a:ext cx="2105200" cy="769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BERT Implementation:</a:t>
            </a:r>
            <a:endParaRPr sz="1467"/>
          </a:p>
          <a:p>
            <a:pPr marL="287859" indent="-296326"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Pre-training</a:t>
            </a:r>
            <a:endParaRPr sz="1467"/>
          </a:p>
          <a:p>
            <a:pPr marL="287859" indent="-296326"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Fine Tuning</a:t>
            </a:r>
            <a:endParaRPr sz="1467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6" name="Google Shape;1116;p115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17" name="Google Shape;1117;p11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115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115"/>
          <p:cNvSpPr txBox="1"/>
          <p:nvPr/>
        </p:nvSpPr>
        <p:spPr>
          <a:xfrm>
            <a:off x="421979" y="713941"/>
            <a:ext cx="8686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BERT</a:t>
            </a:r>
            <a:endParaRPr sz="1467"/>
          </a:p>
        </p:txBody>
      </p:sp>
      <p:pic>
        <p:nvPicPr>
          <p:cNvPr id="1120" name="Google Shape;1120;p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4711" y="1316458"/>
            <a:ext cx="9478321" cy="52893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115"/>
          <p:cNvSpPr/>
          <p:nvPr/>
        </p:nvSpPr>
        <p:spPr>
          <a:xfrm>
            <a:off x="9855789" y="3047571"/>
            <a:ext cx="1943200" cy="2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/>
            <a:r>
              <a:rPr lang="en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BERT almost have the same model architecture across different tasks with small changes between the pre-trained architecture and the final downstream architecture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3" name="Google Shape;863;p89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64" name="Google Shape;864;p8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89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89"/>
          <p:cNvSpPr/>
          <p:nvPr/>
        </p:nvSpPr>
        <p:spPr>
          <a:xfrm>
            <a:off x="393111" y="800039"/>
            <a:ext cx="28396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2400" b="1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89"/>
          <p:cNvSpPr/>
          <p:nvPr/>
        </p:nvSpPr>
        <p:spPr>
          <a:xfrm>
            <a:off x="774244" y="1864257"/>
            <a:ext cx="9636800" cy="2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7859" indent="-287859" algn="just">
              <a:lnSpc>
                <a:spcPct val="115000"/>
              </a:lnSpc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867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These slides are majorly prepared from</a:t>
            </a:r>
            <a:endParaRPr sz="1467"/>
          </a:p>
          <a:p>
            <a:pPr algn="just">
              <a:lnSpc>
                <a:spcPct val="115000"/>
              </a:lnSpc>
            </a:pPr>
            <a:r>
              <a:rPr lang="en"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467"/>
          </a:p>
          <a:p>
            <a:pPr algn="just">
              <a:lnSpc>
                <a:spcPct val="115000"/>
              </a:lnSpc>
            </a:pPr>
            <a:r>
              <a:rPr lang="en" sz="1867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https://www.analyticsvidhya.com/blog/2019/06/understanding-transformers-nlp-state-of-the-art-models/</a:t>
            </a: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 algn="just">
              <a:lnSpc>
                <a:spcPct val="115000"/>
              </a:lnSpc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15000"/>
              </a:lnSpc>
            </a:pPr>
            <a:r>
              <a:rPr lang="en" sz="1867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https://www.searchenginejournal.com/bert-explained-what-you-need-to-know-about-googles-new-algorithm/337247/#close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ct val="115000"/>
              </a:lnSpc>
            </a:pP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89"/>
          <p:cNvSpPr txBox="1"/>
          <p:nvPr/>
        </p:nvSpPr>
        <p:spPr>
          <a:xfrm>
            <a:off x="598883" y="811727"/>
            <a:ext cx="4316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Disclaimer</a:t>
            </a:r>
            <a:endParaRPr sz="1467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116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27" name="Google Shape;1127;p11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116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116"/>
          <p:cNvSpPr txBox="1"/>
          <p:nvPr/>
        </p:nvSpPr>
        <p:spPr>
          <a:xfrm>
            <a:off x="393111" y="784367"/>
            <a:ext cx="8686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Model Input Output Representation</a:t>
            </a:r>
            <a:endParaRPr sz="1467"/>
          </a:p>
        </p:txBody>
      </p:sp>
      <p:sp>
        <p:nvSpPr>
          <p:cNvPr id="1130" name="Google Shape;1130;p116"/>
          <p:cNvSpPr/>
          <p:nvPr/>
        </p:nvSpPr>
        <p:spPr>
          <a:xfrm>
            <a:off x="598883" y="1386887"/>
            <a:ext cx="8086800" cy="2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first token in each sequence is always a [CLS] token that is used in classification. </a:t>
            </a:r>
            <a:endParaRPr sz="1467"/>
          </a:p>
          <a:p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● Separating Sentences apart can be done in two steps: </a:t>
            </a:r>
            <a:endParaRPr sz="1467"/>
          </a:p>
          <a:p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○ Separate between sentences using [SEP] token, </a:t>
            </a:r>
            <a:endParaRPr sz="1467"/>
          </a:p>
          <a:p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○ Adding a learned embedding to each token in order to state     	which sentence it belongs to.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1" name="Google Shape;1131;p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883" y="3605213"/>
            <a:ext cx="9055100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116"/>
          <p:cNvSpPr/>
          <p:nvPr/>
        </p:nvSpPr>
        <p:spPr>
          <a:xfrm>
            <a:off x="9587956" y="3839467"/>
            <a:ext cx="2143200" cy="1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/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token is represented by summing the corresponding token, segment and position embedding as seen in the figure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116"/>
          <p:cNvSpPr/>
          <p:nvPr/>
        </p:nvSpPr>
        <p:spPr>
          <a:xfrm>
            <a:off x="914401" y="6390929"/>
            <a:ext cx="95716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https://medium.com/@_init_/why-bert-has-3-embedding-layers-and-their-implementation-details-9c261108e28a</a:t>
            </a:r>
            <a:endParaRPr sz="1467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8" name="Google Shape;1138;p117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39" name="Google Shape;1139;p11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117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117"/>
          <p:cNvSpPr txBox="1"/>
          <p:nvPr/>
        </p:nvSpPr>
        <p:spPr>
          <a:xfrm>
            <a:off x="421979" y="713941"/>
            <a:ext cx="8686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BERT</a:t>
            </a:r>
            <a:endParaRPr sz="1467"/>
          </a:p>
        </p:txBody>
      </p:sp>
      <p:sp>
        <p:nvSpPr>
          <p:cNvPr id="1142" name="Google Shape;1142;p117"/>
          <p:cNvSpPr/>
          <p:nvPr/>
        </p:nvSpPr>
        <p:spPr>
          <a:xfrm>
            <a:off x="588569" y="1316459"/>
            <a:ext cx="8686400" cy="1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67"/>
          </a:p>
          <a:p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● BERT input can be represented by either a single sentence, or pair of sentences (like Question Answering). </a:t>
            </a:r>
            <a:endParaRPr sz="1467"/>
          </a:p>
          <a:p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● BERT use WordPiece embeddings with 30,000 token vocabulary.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3" name="Google Shape;1143;p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57375" y="3088528"/>
            <a:ext cx="5203827" cy="3722445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117"/>
          <p:cNvSpPr/>
          <p:nvPr/>
        </p:nvSpPr>
        <p:spPr>
          <a:xfrm>
            <a:off x="7890411" y="2947675"/>
            <a:ext cx="3656000" cy="1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2000" b="1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[CLS] </a:t>
            </a:r>
            <a:r>
              <a:rPr lang="en" sz="20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is the reserved </a:t>
            </a:r>
            <a:r>
              <a:rPr lang="en" sz="2000" b="1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token</a:t>
            </a:r>
            <a:r>
              <a:rPr lang="en" sz="20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 to represent the </a:t>
            </a:r>
            <a:r>
              <a:rPr lang="en" sz="2000">
                <a:solidFill>
                  <a:srgbClr val="E20042"/>
                </a:solidFill>
                <a:latin typeface="Calibri"/>
                <a:ea typeface="Calibri"/>
                <a:cs typeface="Calibri"/>
                <a:sym typeface="Calibri"/>
              </a:rPr>
              <a:t>start of sequence </a:t>
            </a:r>
            <a:r>
              <a:rPr lang="en" sz="20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while “SEP” separate segment (or sentence).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117"/>
          <p:cNvSpPr/>
          <p:nvPr/>
        </p:nvSpPr>
        <p:spPr>
          <a:xfrm>
            <a:off x="7973539" y="4289877"/>
            <a:ext cx="3998000" cy="2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20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In  BERT, each word is represented as a 768-dimensional vector.</a:t>
            </a:r>
            <a:endParaRPr sz="1467"/>
          </a:p>
          <a:p>
            <a:endParaRPr sz="200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Here the matrix of shape (6, 768) or a tensor of shape (1, 6, 768)</a:t>
            </a:r>
            <a:endParaRPr sz="200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  <a:p>
            <a:b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0" name="Google Shape;1150;p118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51" name="Google Shape;1151;p11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118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118"/>
          <p:cNvSpPr txBox="1"/>
          <p:nvPr/>
        </p:nvSpPr>
        <p:spPr>
          <a:xfrm>
            <a:off x="421979" y="713941"/>
            <a:ext cx="8686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BERT Architecture</a:t>
            </a:r>
            <a:endParaRPr sz="1467"/>
          </a:p>
        </p:txBody>
      </p:sp>
      <p:sp>
        <p:nvSpPr>
          <p:cNvPr id="1154" name="Google Shape;1154;p118"/>
          <p:cNvSpPr/>
          <p:nvPr/>
        </p:nvSpPr>
        <p:spPr>
          <a:xfrm>
            <a:off x="739947" y="1637305"/>
            <a:ext cx="6563600" cy="19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/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BERT uses a </a:t>
            </a:r>
            <a:r>
              <a:rPr lang="en" sz="2400">
                <a:solidFill>
                  <a:srgbClr val="E20042"/>
                </a:solidFill>
                <a:latin typeface="Calibri"/>
                <a:ea typeface="Calibri"/>
                <a:cs typeface="Calibri"/>
                <a:sym typeface="Calibri"/>
              </a:rPr>
              <a:t>multi-layer bidirectional Transformer encoder.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67"/>
          </a:p>
          <a:p>
            <a:pPr algn="just"/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Its self-attention layer performs self-attention in both directions. </a:t>
            </a:r>
            <a:endParaRPr sz="1467"/>
          </a:p>
          <a:p>
            <a:pPr algn="just"/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has released two variants of the model: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118"/>
          <p:cNvSpPr/>
          <p:nvPr/>
        </p:nvSpPr>
        <p:spPr>
          <a:xfrm>
            <a:off x="659860" y="3897256"/>
            <a:ext cx="7632000" cy="1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indent="-126997"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BERT Base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Number of Transformers layers = 12, Total Parameters = 110M</a:t>
            </a:r>
            <a:endParaRPr sz="1467"/>
          </a:p>
          <a:p>
            <a:pPr indent="-126997"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BERT Large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Number of Transformers layers = 24, Total Parameters = 340M</a:t>
            </a:r>
            <a:endParaRPr sz="1467"/>
          </a:p>
        </p:txBody>
      </p:sp>
      <p:pic>
        <p:nvPicPr>
          <p:cNvPr id="1156" name="Google Shape;1156;p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0411" y="2611183"/>
            <a:ext cx="3390900" cy="31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1" name="Google Shape;1161;p119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62" name="Google Shape;1162;p11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119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119"/>
          <p:cNvSpPr txBox="1"/>
          <p:nvPr/>
        </p:nvSpPr>
        <p:spPr>
          <a:xfrm>
            <a:off x="421979" y="713941"/>
            <a:ext cx="8686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BERT Architecture</a:t>
            </a:r>
            <a:endParaRPr sz="1467"/>
          </a:p>
        </p:txBody>
      </p:sp>
      <p:sp>
        <p:nvSpPr>
          <p:cNvPr id="1165" name="Google Shape;1165;p119"/>
          <p:cNvSpPr/>
          <p:nvPr/>
        </p:nvSpPr>
        <p:spPr>
          <a:xfrm>
            <a:off x="598883" y="1247171"/>
            <a:ext cx="90204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BERT uses bidirectionality by pre-training on a couple of unsupervised tasks — </a:t>
            </a:r>
            <a:endParaRPr sz="1467"/>
          </a:p>
          <a:p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Masked Language Model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67"/>
          </a:p>
          <a:p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Next Sentence Prediction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6" name="Google Shape;1166;p1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4576" y="2747544"/>
            <a:ext cx="9486337" cy="3780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1" name="Google Shape;1171;p120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72" name="Google Shape;1172;p12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120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120"/>
          <p:cNvSpPr txBox="1"/>
          <p:nvPr/>
        </p:nvSpPr>
        <p:spPr>
          <a:xfrm>
            <a:off x="421979" y="713941"/>
            <a:ext cx="8686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Masked LM</a:t>
            </a:r>
            <a:endParaRPr sz="1467"/>
          </a:p>
        </p:txBody>
      </p:sp>
      <p:pic>
        <p:nvPicPr>
          <p:cNvPr id="1175" name="Google Shape;1175;p1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0411" y="2611183"/>
            <a:ext cx="3390900" cy="31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120"/>
          <p:cNvSpPr/>
          <p:nvPr/>
        </p:nvSpPr>
        <p:spPr>
          <a:xfrm>
            <a:off x="421977" y="1487799"/>
            <a:ext cx="6869600" cy="2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338658" indent="-330192">
              <a:buClr>
                <a:srgbClr val="000000"/>
              </a:buClr>
              <a:buSzPts val="1500"/>
              <a:buFont typeface="Arial"/>
              <a:buChar char="•"/>
            </a:pPr>
            <a:r>
              <a:rPr lang="en" sz="2000" i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The masked language model </a:t>
            </a:r>
            <a:r>
              <a:rPr lang="en" sz="2000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randomly masks some of the tokens from the input</a:t>
            </a:r>
            <a:r>
              <a:rPr lang="en" sz="2000" i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, and the objective is to </a:t>
            </a:r>
            <a:r>
              <a:rPr lang="en" sz="2000" i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predict the original vocabulary id </a:t>
            </a:r>
            <a:r>
              <a:rPr lang="en" sz="2000" i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of the masked word </a:t>
            </a:r>
            <a:r>
              <a:rPr lang="en" sz="2000" i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based only on its context</a:t>
            </a:r>
            <a:r>
              <a:rPr lang="en" sz="2000" i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467"/>
          </a:p>
          <a:p>
            <a:pPr marL="338658" indent="-203195">
              <a:buClr>
                <a:srgbClr val="000000"/>
              </a:buClr>
              <a:buSzPts val="1500"/>
            </a:pPr>
            <a:endParaRPr sz="2000" i="1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38658" indent="-330192">
              <a:buClr>
                <a:srgbClr val="000000"/>
              </a:buClr>
              <a:buSzPts val="1500"/>
              <a:buFont typeface="Arial"/>
              <a:buChar char="•"/>
            </a:pPr>
            <a:r>
              <a:rPr lang="en" sz="2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MLM allows </a:t>
            </a:r>
            <a:r>
              <a:rPr lang="en" sz="2000" i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the representation to fuse the left and the right context,</a:t>
            </a:r>
            <a:r>
              <a:rPr lang="en" sz="2000" i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which allows to pre-train </a:t>
            </a:r>
            <a:r>
              <a:rPr lang="en" sz="2000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 deep bidirectional Transformer.</a:t>
            </a:r>
            <a:endParaRPr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120"/>
          <p:cNvSpPr/>
          <p:nvPr/>
        </p:nvSpPr>
        <p:spPr>
          <a:xfrm>
            <a:off x="910689" y="4465467"/>
            <a:ext cx="60960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Google AI researchers masked 15% of the words in each sequence at random for predicting these masked words. 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120"/>
          <p:cNvSpPr/>
          <p:nvPr/>
        </p:nvSpPr>
        <p:spPr>
          <a:xfrm>
            <a:off x="910689" y="5102479"/>
            <a:ext cx="6096000" cy="20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So, the researchers used the below technique:</a:t>
            </a:r>
            <a:endParaRPr sz="1467"/>
          </a:p>
          <a:p>
            <a:pPr indent="-118530"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80% of the time the words were replaced with the masked token [MASK]</a:t>
            </a:r>
            <a:endParaRPr sz="1467"/>
          </a:p>
          <a:p>
            <a:pPr indent="-118530"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10% of the time the words were replaced with random words</a:t>
            </a:r>
            <a:endParaRPr sz="1467"/>
          </a:p>
          <a:p>
            <a:pPr indent="-118530"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10% of the time the words were left unchanged</a:t>
            </a:r>
            <a:endParaRPr sz="1467"/>
          </a:p>
          <a:p>
            <a:b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3" name="Google Shape;1183;p121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84" name="Google Shape;1184;p12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121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121"/>
          <p:cNvSpPr txBox="1"/>
          <p:nvPr/>
        </p:nvSpPr>
        <p:spPr>
          <a:xfrm>
            <a:off x="421979" y="713941"/>
            <a:ext cx="8686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Next Sentence Prediction</a:t>
            </a:r>
            <a:endParaRPr sz="1467"/>
          </a:p>
        </p:txBody>
      </p:sp>
      <p:pic>
        <p:nvPicPr>
          <p:cNvPr id="1187" name="Google Shape;1187;p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8275" y="1647771"/>
            <a:ext cx="83001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2" name="Google Shape;1192;p122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93" name="Google Shape;1193;p12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122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122"/>
          <p:cNvSpPr txBox="1"/>
          <p:nvPr/>
        </p:nvSpPr>
        <p:spPr>
          <a:xfrm>
            <a:off x="421979" y="713941"/>
            <a:ext cx="8686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Next Sentence Prediction</a:t>
            </a:r>
            <a:endParaRPr sz="1467"/>
          </a:p>
        </p:txBody>
      </p:sp>
      <p:pic>
        <p:nvPicPr>
          <p:cNvPr id="1196" name="Google Shape;1196;p1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741" y="1782343"/>
            <a:ext cx="6858000" cy="37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1" name="Google Shape;1201;p123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02" name="Google Shape;1202;p12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23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123"/>
          <p:cNvSpPr txBox="1"/>
          <p:nvPr/>
        </p:nvSpPr>
        <p:spPr>
          <a:xfrm>
            <a:off x="421979" y="713941"/>
            <a:ext cx="8686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Fine-Tuning BERT</a:t>
            </a:r>
            <a:endParaRPr sz="1467"/>
          </a:p>
        </p:txBody>
      </p:sp>
      <p:pic>
        <p:nvPicPr>
          <p:cNvPr id="1205" name="Google Shape;1205;p1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9050" y="1947443"/>
            <a:ext cx="4635417" cy="35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18265" y="1422035"/>
            <a:ext cx="5130139" cy="4694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1" name="Google Shape;1211;p124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12" name="Google Shape;1212;p124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124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124"/>
          <p:cNvSpPr txBox="1"/>
          <p:nvPr/>
        </p:nvSpPr>
        <p:spPr>
          <a:xfrm>
            <a:off x="421979" y="713941"/>
            <a:ext cx="8686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Major Contributions</a:t>
            </a:r>
            <a:endParaRPr sz="1467"/>
          </a:p>
        </p:txBody>
      </p:sp>
      <p:sp>
        <p:nvSpPr>
          <p:cNvPr id="1215" name="Google Shape;1215;p124"/>
          <p:cNvSpPr/>
          <p:nvPr/>
        </p:nvSpPr>
        <p:spPr>
          <a:xfrm>
            <a:off x="1247775" y="1637305"/>
            <a:ext cx="8300000" cy="2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Bert major contribution was in </a:t>
            </a:r>
            <a:endParaRPr sz="1467"/>
          </a:p>
          <a:p>
            <a:pPr marL="338658" indent="-338658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adding more generalization to existing </a:t>
            </a:r>
            <a:r>
              <a:rPr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Transfer Learning methods by using bidirectional architecture. </a:t>
            </a:r>
            <a:endParaRPr sz="1467"/>
          </a:p>
          <a:p>
            <a:pPr marL="338658" indent="-186262">
              <a:buClr>
                <a:srgbClr val="000000"/>
              </a:buClr>
              <a:buSzPts val="1800"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38658" indent="-338658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Bert model also added more contribution to the field. Fine-tuning Bert model can tackle a lot of NLP tasks.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0" name="Google Shape;1220;p125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21" name="Google Shape;1221;p12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25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125"/>
          <p:cNvSpPr/>
          <p:nvPr/>
        </p:nvSpPr>
        <p:spPr>
          <a:xfrm>
            <a:off x="393111" y="800039"/>
            <a:ext cx="28396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Course References</a:t>
            </a:r>
            <a:endParaRPr sz="2400" b="1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Google Shape;1224;p125"/>
          <p:cNvSpPr/>
          <p:nvPr/>
        </p:nvSpPr>
        <p:spPr>
          <a:xfrm>
            <a:off x="174169" y="1371213"/>
            <a:ext cx="9636800" cy="3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en" sz="1867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 Book:</a:t>
            </a:r>
            <a:endParaRPr sz="1867">
              <a:solidFill>
                <a:srgbClr val="00000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38658" indent="-338658" algn="just"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	“Introduction to Natural Language Processing”, Jacob Eisenstein, MIT Press, Adaptive computation and Machine Learning series, 18th October, 2019.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8658" indent="-338658" algn="just"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open source softcopy is available at  githubhttps://github.com/jacobeisenstein/gt-nlp class/blob/master/notes/eisenstein-nlp-notes.pdf.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8658" indent="-338658" algn="just">
              <a:lnSpc>
                <a:spcPct val="115000"/>
              </a:lnSpc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" sz="1867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Reference Books: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A"/>
                </a:solidFill>
                <a:latin typeface="Calibri"/>
                <a:ea typeface="Calibri"/>
                <a:cs typeface="Calibri"/>
                <a:sym typeface="Calibri"/>
              </a:rPr>
              <a:t>1: “Speech and Natural Language Processing”, Daniel Jurafsky and James H. Martin, 2nd edition paperback,2013. 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8658" indent="-338658" algn="just"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more up to date 3rd edition draft is available at  http://web.stanford.edu/~jurafsky/slp3/</a:t>
            </a: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9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rgbClr val="898989"/>
              </a:buClr>
              <a:buSzPts val="900"/>
            </a:pPr>
            <a:fld id="{00000000-1234-1234-1234-123412341234}" type="slidenum">
              <a:rPr lang="en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898989"/>
                </a:buClr>
                <a:buSzPts val="900"/>
              </a:pPr>
              <a:t>4</a:t>
            </a:fld>
            <a:endParaRPr sz="1333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90"/>
          <p:cNvSpPr/>
          <p:nvPr/>
        </p:nvSpPr>
        <p:spPr>
          <a:xfrm>
            <a:off x="669044" y="338375"/>
            <a:ext cx="7332800" cy="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2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2400">
              <a:solidFill>
                <a:srgbClr val="DFA267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Bidirectional Transformer Encoders</a:t>
            </a:r>
            <a:endParaRPr sz="1467"/>
          </a:p>
        </p:txBody>
      </p:sp>
      <p:cxnSp>
        <p:nvCxnSpPr>
          <p:cNvPr id="875" name="Google Shape;875;p90"/>
          <p:cNvCxnSpPr/>
          <p:nvPr/>
        </p:nvCxnSpPr>
        <p:spPr>
          <a:xfrm>
            <a:off x="150147" y="1250295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DFA267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76" name="Google Shape;876;p9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90"/>
          <p:cNvSpPr txBox="1"/>
          <p:nvPr/>
        </p:nvSpPr>
        <p:spPr>
          <a:xfrm>
            <a:off x="493323" y="1620742"/>
            <a:ext cx="91904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57189" indent="-372524">
              <a:buClr>
                <a:schemeClr val="dk1"/>
              </a:buClr>
              <a:buSzPts val="1800"/>
              <a:buChar char="•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Bidirectional Transformers consist of two separate Transformer models: one that processes the input sequence from left to right, and one that processes it from right to left.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372524">
              <a:buClr>
                <a:schemeClr val="dk1"/>
              </a:buClr>
              <a:buSzPts val="1800"/>
              <a:buChar char="•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BERT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26"/>
          <p:cNvSpPr/>
          <p:nvPr/>
        </p:nvSpPr>
        <p:spPr>
          <a:xfrm>
            <a:off x="4781916" y="1688267"/>
            <a:ext cx="74972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36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/>
          </a:p>
        </p:txBody>
      </p:sp>
      <p:sp>
        <p:nvSpPr>
          <p:cNvPr id="1230" name="Google Shape;1230;p126"/>
          <p:cNvSpPr/>
          <p:nvPr/>
        </p:nvSpPr>
        <p:spPr>
          <a:xfrm>
            <a:off x="4781901" y="2582967"/>
            <a:ext cx="68392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36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Comparison BERT, GPT, ELMO ULMFit</a:t>
            </a:r>
            <a:endParaRPr sz="1467"/>
          </a:p>
        </p:txBody>
      </p:sp>
      <p:sp>
        <p:nvSpPr>
          <p:cNvPr id="1231" name="Google Shape;1231;p126"/>
          <p:cNvSpPr/>
          <p:nvPr/>
        </p:nvSpPr>
        <p:spPr>
          <a:xfrm>
            <a:off x="4781915" y="3967159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1100"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Mamatha.H.R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100"/>
            </a:pP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126"/>
          <p:cNvSpPr/>
          <p:nvPr/>
        </p:nvSpPr>
        <p:spPr>
          <a:xfrm>
            <a:off x="4781915" y="4468225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3" name="Google Shape;1233;p126"/>
          <p:cNvGrpSpPr/>
          <p:nvPr/>
        </p:nvGrpSpPr>
        <p:grpSpPr>
          <a:xfrm>
            <a:off x="313939" y="5489795"/>
            <a:ext cx="1066800" cy="1077941"/>
            <a:chOff x="313939" y="5489794"/>
            <a:chExt cx="1066800" cy="1077941"/>
          </a:xfrm>
        </p:grpSpPr>
        <p:sp>
          <p:nvSpPr>
            <p:cNvPr id="1234" name="Google Shape;1234;p126"/>
            <p:cNvSpPr/>
            <p:nvPr/>
          </p:nvSpPr>
          <p:spPr>
            <a:xfrm rot="5400000">
              <a:off x="824539" y="6011535"/>
              <a:ext cx="45600" cy="10668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126"/>
            <p:cNvSpPr/>
            <p:nvPr/>
          </p:nvSpPr>
          <p:spPr>
            <a:xfrm rot="10800000">
              <a:off x="313963" y="5489794"/>
              <a:ext cx="45600" cy="10668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36" name="Google Shape;1236;p126"/>
          <p:cNvCxnSpPr/>
          <p:nvPr/>
        </p:nvCxnSpPr>
        <p:spPr>
          <a:xfrm>
            <a:off x="4781915" y="3851180"/>
            <a:ext cx="45812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37" name="Google Shape;1237;p12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5723" y="1606242"/>
            <a:ext cx="2369219" cy="35501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8" name="Google Shape;1238;p126"/>
          <p:cNvGrpSpPr/>
          <p:nvPr/>
        </p:nvGrpSpPr>
        <p:grpSpPr>
          <a:xfrm rot="10800000">
            <a:off x="10855703" y="266187"/>
            <a:ext cx="1066800" cy="1077941"/>
            <a:chOff x="313939" y="5489794"/>
            <a:chExt cx="1066800" cy="1077941"/>
          </a:xfrm>
        </p:grpSpPr>
        <p:sp>
          <p:nvSpPr>
            <p:cNvPr id="1239" name="Google Shape;1239;p126"/>
            <p:cNvSpPr/>
            <p:nvPr/>
          </p:nvSpPr>
          <p:spPr>
            <a:xfrm rot="5400000">
              <a:off x="824539" y="6011535"/>
              <a:ext cx="45600" cy="10668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126"/>
            <p:cNvSpPr/>
            <p:nvPr/>
          </p:nvSpPr>
          <p:spPr>
            <a:xfrm rot="10800000">
              <a:off x="313963" y="5489794"/>
              <a:ext cx="45600" cy="10668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5" name="Google Shape;1245;p127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46" name="Google Shape;1246;p12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127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127"/>
          <p:cNvSpPr txBox="1"/>
          <p:nvPr/>
        </p:nvSpPr>
        <p:spPr>
          <a:xfrm>
            <a:off x="393111" y="662358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Disclaimer</a:t>
            </a:r>
            <a:endParaRPr sz="1467"/>
          </a:p>
        </p:txBody>
      </p:sp>
      <p:sp>
        <p:nvSpPr>
          <p:cNvPr id="1249" name="Google Shape;1249;p127"/>
          <p:cNvSpPr/>
          <p:nvPr/>
        </p:nvSpPr>
        <p:spPr>
          <a:xfrm>
            <a:off x="393111" y="2413337"/>
            <a:ext cx="9152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2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https://noecasas.com/files/slides/contextual_representations.pdf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https://lilianweng.github.io/lil-log/2019/01/31/generalized-language-models.html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127"/>
          <p:cNvSpPr txBox="1"/>
          <p:nvPr/>
        </p:nvSpPr>
        <p:spPr>
          <a:xfrm>
            <a:off x="393111" y="1508895"/>
            <a:ext cx="57316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slides are largely prepared from </a:t>
            </a:r>
            <a:endParaRPr sz="1467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5" name="Google Shape;1255;p128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56" name="Google Shape;1256;p12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128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128"/>
          <p:cNvSpPr txBox="1"/>
          <p:nvPr/>
        </p:nvSpPr>
        <p:spPr>
          <a:xfrm>
            <a:off x="393111" y="662358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Language Modeling: Background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9" name="Google Shape;1259;p1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1973" y="1508895"/>
            <a:ext cx="5575300" cy="4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1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64495" y="1726575"/>
            <a:ext cx="4254500" cy="41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5" name="Google Shape;1265;p129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66" name="Google Shape;1266;p12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129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129"/>
          <p:cNvSpPr txBox="1"/>
          <p:nvPr/>
        </p:nvSpPr>
        <p:spPr>
          <a:xfrm>
            <a:off x="393111" y="662358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Contextual Embeddings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9" name="Google Shape;1269;p1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0879" y="1384301"/>
            <a:ext cx="8902700" cy="54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4" name="Google Shape;1274;p130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75" name="Google Shape;1275;p13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130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130"/>
          <p:cNvSpPr txBox="1"/>
          <p:nvPr/>
        </p:nvSpPr>
        <p:spPr>
          <a:xfrm>
            <a:off x="393111" y="662358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Research Papers for these Models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" name="Google Shape;1278;p130"/>
          <p:cNvSpPr/>
          <p:nvPr/>
        </p:nvSpPr>
        <p:spPr>
          <a:xfrm>
            <a:off x="946068" y="1868853"/>
            <a:ext cx="9148000" cy="41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ULMfit </a:t>
            </a:r>
            <a:endParaRPr sz="1467"/>
          </a:p>
          <a:p>
            <a:pPr marL="338658" indent="-338658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Universal Language Model Fine-tuning for Text Classification Howard and Ruder (fast.ai)</a:t>
            </a:r>
            <a:endParaRPr sz="1467"/>
          </a:p>
          <a:p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ELMo </a:t>
            </a:r>
            <a:endParaRPr sz="1467"/>
          </a:p>
          <a:p>
            <a:pPr marL="338658" indent="-338658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Deep contextualized word representations Peters et al. (AllenNLP)</a:t>
            </a:r>
            <a:endParaRPr sz="1467"/>
          </a:p>
          <a:p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OpenAI GPT </a:t>
            </a:r>
            <a:endParaRPr sz="1467"/>
          </a:p>
          <a:p>
            <a:pPr marL="338658" indent="-338658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Improving Language Understanding by Generative Pre-Training Radford et al.(OpenAI)</a:t>
            </a:r>
            <a:endParaRPr sz="1467"/>
          </a:p>
          <a:p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BERT </a:t>
            </a:r>
            <a:endParaRPr sz="1467"/>
          </a:p>
          <a:p>
            <a:pPr marL="338658" indent="-338658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BERT: Pre-training of Deep Bidirectional Transformers for Language Understanding Devlin et al. (Google)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3" name="Google Shape;1283;p131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84" name="Google Shape;1284;p13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131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131"/>
          <p:cNvSpPr txBox="1"/>
          <p:nvPr/>
        </p:nvSpPr>
        <p:spPr>
          <a:xfrm>
            <a:off x="393111" y="662358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Overview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7" name="Google Shape;1287;p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123" y="1726575"/>
            <a:ext cx="8686800" cy="46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2" name="Google Shape;1292;p132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93" name="Google Shape;1293;p13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132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132"/>
          <p:cNvSpPr txBox="1"/>
          <p:nvPr/>
        </p:nvSpPr>
        <p:spPr>
          <a:xfrm>
            <a:off x="393111" y="662358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Overview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6" name="Google Shape;1296;p1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3848" y="1454161"/>
            <a:ext cx="8634269" cy="5403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1" name="Google Shape;1301;p133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02" name="Google Shape;1302;p13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133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133"/>
          <p:cNvSpPr txBox="1"/>
          <p:nvPr/>
        </p:nvSpPr>
        <p:spPr>
          <a:xfrm>
            <a:off x="393111" y="662358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Differences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5" name="Google Shape;1305;p1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7579" y="1726575"/>
            <a:ext cx="7001951" cy="4939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0" name="Google Shape;1310;p134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11" name="Google Shape;1311;p134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134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134"/>
          <p:cNvSpPr txBox="1"/>
          <p:nvPr/>
        </p:nvSpPr>
        <p:spPr>
          <a:xfrm>
            <a:off x="393111" y="662358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ULMFit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4" name="Google Shape;1314;p1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993" y="2127473"/>
            <a:ext cx="7753712" cy="4715247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134"/>
          <p:cNvSpPr/>
          <p:nvPr/>
        </p:nvSpPr>
        <p:spPr>
          <a:xfrm>
            <a:off x="482929" y="1357243"/>
            <a:ext cx="91244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The idea of using generative pretrained LM + task-specific fine-tuning was first explored in ULMFiT (</a:t>
            </a:r>
            <a:r>
              <a:rPr lang="en" sz="2000" u="sng">
                <a:solidFill>
                  <a:srgbClr val="E0491F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Howard &amp; Ruder, 2018</a:t>
            </a:r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), directly motivated by the success of using ImageNet pre-training for computer vision tasks.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0" name="Google Shape;1320;p135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21" name="Google Shape;1321;p13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135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135"/>
          <p:cNvSpPr txBox="1"/>
          <p:nvPr/>
        </p:nvSpPr>
        <p:spPr>
          <a:xfrm>
            <a:off x="393111" y="662358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ULMFit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135"/>
          <p:cNvSpPr/>
          <p:nvPr/>
        </p:nvSpPr>
        <p:spPr>
          <a:xfrm>
            <a:off x="598883" y="1316457"/>
            <a:ext cx="9103200" cy="5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/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ULMFiT follows three steps to achieve </a:t>
            </a:r>
            <a:r>
              <a:rPr lang="en" sz="2000">
                <a:solidFill>
                  <a:srgbClr val="E20042"/>
                </a:solidFill>
                <a:latin typeface="Calibri"/>
                <a:ea typeface="Calibri"/>
                <a:cs typeface="Calibri"/>
                <a:sym typeface="Calibri"/>
              </a:rPr>
              <a:t>good transfer learning </a:t>
            </a:r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results on downstream language classification tasks:</a:t>
            </a:r>
            <a:endParaRPr sz="1467"/>
          </a:p>
          <a:p>
            <a:pPr algn="just"/>
            <a:endParaRPr sz="2000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/>
            <a:endParaRPr sz="2000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/>
            <a:endParaRPr sz="2000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/>
            <a:endParaRPr sz="2000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/>
            <a:endParaRPr sz="2000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/>
            <a:endParaRPr sz="2000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/>
            <a:endParaRPr sz="2000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/>
            <a:endParaRPr sz="2000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/>
            <a:endParaRPr sz="2000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/>
            <a:endParaRPr sz="2000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/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1) </a:t>
            </a:r>
            <a:r>
              <a:rPr lang="en" sz="2000" i="1">
                <a:solidFill>
                  <a:srgbClr val="DA1FCD"/>
                </a:solidFill>
                <a:latin typeface="Calibri"/>
                <a:ea typeface="Calibri"/>
                <a:cs typeface="Calibri"/>
                <a:sym typeface="Calibri"/>
              </a:rPr>
              <a:t>General LM pre-training</a:t>
            </a:r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: on Wikipedia text.</a:t>
            </a:r>
            <a:endParaRPr sz="1467"/>
          </a:p>
          <a:p>
            <a:pPr algn="just"/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2) </a:t>
            </a:r>
            <a:r>
              <a:rPr lang="en" sz="2000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Target task LM fine-tuning</a:t>
            </a:r>
            <a:r>
              <a:rPr lang="en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 ULMFiT proposed two training techniques for stabilizing the fine-tuning process</a:t>
            </a:r>
            <a:endParaRPr sz="1467"/>
          </a:p>
          <a:p>
            <a:pPr algn="just"/>
            <a:endParaRPr sz="2000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38658" indent="-203195" algn="just">
              <a:buClr>
                <a:srgbClr val="000000"/>
              </a:buClr>
              <a:buSzPts val="1500"/>
            </a:pPr>
            <a:endParaRPr sz="2000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135"/>
          <p:cNvSpPr/>
          <p:nvPr/>
        </p:nvSpPr>
        <p:spPr>
          <a:xfrm>
            <a:off x="598883" y="5239888"/>
            <a:ext cx="10255200" cy="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2000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6" name="Google Shape;1326;p1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4633" y="2368596"/>
            <a:ext cx="61468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2" name="Google Shape;882;p91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83" name="Google Shape;883;p9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91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91"/>
          <p:cNvSpPr txBox="1"/>
          <p:nvPr/>
        </p:nvSpPr>
        <p:spPr>
          <a:xfrm>
            <a:off x="393111" y="662358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BERT: Overview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91"/>
          <p:cNvSpPr txBox="1"/>
          <p:nvPr/>
        </p:nvSpPr>
        <p:spPr>
          <a:xfrm>
            <a:off x="515815" y="1500554"/>
            <a:ext cx="8780800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Transfer Learning??</a:t>
            </a:r>
            <a:endParaRPr sz="1467"/>
          </a:p>
          <a:p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38658" indent="-338658" algn="just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Transfer learning is a machine learning method where a </a:t>
            </a:r>
            <a:r>
              <a:rPr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model developed for a task is reused 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the starting point for a model on a second task.</a:t>
            </a:r>
            <a:endParaRPr sz="1467"/>
          </a:p>
          <a:p>
            <a:pPr algn="just"/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38658" indent="-338658" algn="just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is a popular approach in deep learning where </a:t>
            </a:r>
            <a:r>
              <a:rPr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pre-trained models are used as the starting point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, given the vast compute and time resources required to develop neural network models on these problems and from the huge jumps in skill that they provide on related problems.</a:t>
            </a:r>
            <a:endParaRPr sz="1467"/>
          </a:p>
          <a:p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7" name="Google Shape;887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3478" y="1316459"/>
            <a:ext cx="1055079" cy="8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1" name="Google Shape;1331;p136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32" name="Google Shape;1332;p13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136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136"/>
          <p:cNvSpPr txBox="1"/>
          <p:nvPr/>
        </p:nvSpPr>
        <p:spPr>
          <a:xfrm>
            <a:off x="393111" y="662358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ULMFit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p136"/>
          <p:cNvSpPr/>
          <p:nvPr/>
        </p:nvSpPr>
        <p:spPr>
          <a:xfrm>
            <a:off x="598883" y="1316457"/>
            <a:ext cx="9103200" cy="3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/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2) </a:t>
            </a:r>
            <a:r>
              <a:rPr lang="en" sz="2000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Target task LM fine-tuning</a:t>
            </a:r>
            <a:r>
              <a:rPr lang="en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 ULMFiT proposed two training techniques for stabilizing the fine-tuning process</a:t>
            </a:r>
            <a:endParaRPr sz="1467"/>
          </a:p>
          <a:p>
            <a:pPr algn="just"/>
            <a:endParaRPr sz="2000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38658" indent="-330192" algn="just">
              <a:buClr>
                <a:srgbClr val="000000"/>
              </a:buClr>
              <a:buSzPts val="1500"/>
              <a:buFont typeface="Noto Sans Symbols"/>
              <a:buChar char="⮚"/>
            </a:pPr>
            <a:r>
              <a:rPr lang="en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A) Discriminative fine-tuning</a:t>
            </a: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is motivated by the fact that different layers of LM capture different types of information.</a:t>
            </a:r>
            <a:r>
              <a:rPr lang="en" sz="14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different layers grasp different information, author suggest to fine-tune each layer to a different extent.</a:t>
            </a:r>
            <a:endParaRPr sz="1467"/>
          </a:p>
          <a:p>
            <a:pPr algn="just"/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38658" indent="-330192" algn="just">
              <a:buClr>
                <a:srgbClr val="000000"/>
              </a:buClr>
              <a:buSzPts val="1500"/>
              <a:buFont typeface="Noto Sans Symbols"/>
              <a:buChar char="⮚"/>
            </a:pPr>
            <a:r>
              <a:rPr lang="en" sz="20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In discriminative fine-tuning, we use θ1, θ2,… θL instead of singel θ value for respective L layers.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38658" indent="-203195" algn="just">
              <a:buClr>
                <a:srgbClr val="000000"/>
              </a:buClr>
              <a:buSzPts val="1500"/>
            </a:pPr>
            <a:endParaRPr sz="2000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136"/>
          <p:cNvSpPr/>
          <p:nvPr/>
        </p:nvSpPr>
        <p:spPr>
          <a:xfrm>
            <a:off x="598883" y="5239888"/>
            <a:ext cx="10255200" cy="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2000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p136"/>
          <p:cNvSpPr/>
          <p:nvPr/>
        </p:nvSpPr>
        <p:spPr>
          <a:xfrm flipH="1">
            <a:off x="9963317" y="3167389"/>
            <a:ext cx="1722000" cy="1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1467">
                <a:solidFill>
                  <a:srgbClr val="242729"/>
                </a:solidFill>
                <a:latin typeface="Arial"/>
                <a:ea typeface="Arial"/>
                <a:cs typeface="Arial"/>
                <a:sym typeface="Arial"/>
              </a:rPr>
              <a:t>Downstream tasks is what the field calls those supervised-learning tasks that utilize a pre-trained model or component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8" name="Google Shape;1338;p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3647" y="4426795"/>
            <a:ext cx="323850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3" name="Google Shape;1343;p137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44" name="Google Shape;1344;p13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137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137"/>
          <p:cNvSpPr txBox="1"/>
          <p:nvPr/>
        </p:nvSpPr>
        <p:spPr>
          <a:xfrm>
            <a:off x="393111" y="662358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ULMFit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7" name="Google Shape;1347;p137"/>
          <p:cNvSpPr/>
          <p:nvPr/>
        </p:nvSpPr>
        <p:spPr>
          <a:xfrm>
            <a:off x="501389" y="2721115"/>
            <a:ext cx="8391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338658" indent="-330192">
              <a:buClr>
                <a:srgbClr val="000000"/>
              </a:buClr>
              <a:buSzPts val="1500"/>
              <a:buFont typeface="Noto Sans Symbols"/>
              <a:buChar char="⮚"/>
            </a:pPr>
            <a:r>
              <a:rPr lang="en" sz="20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In STLR, authors suggest to increase the learning rate linearly and decay it in the following manner.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8" name="Google Shape;1348;p1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3919" y="3639176"/>
            <a:ext cx="4962771" cy="22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137"/>
          <p:cNvSpPr/>
          <p:nvPr/>
        </p:nvSpPr>
        <p:spPr>
          <a:xfrm>
            <a:off x="598883" y="1685239"/>
            <a:ext cx="83916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338658" indent="-330192" algn="just">
              <a:buClr>
                <a:srgbClr val="000000"/>
              </a:buClr>
              <a:buSzPts val="1500"/>
              <a:buFont typeface="Noto Sans Symbols"/>
              <a:buChar char="⮚"/>
            </a:pPr>
            <a:r>
              <a:rPr lang="en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B) Slanted triangular learning rates (STLR)</a:t>
            </a: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refer to a special learning rate scheduling that first linearly increases the learning rate and then linearly decays it.</a:t>
            </a:r>
            <a:endParaRPr sz="1467"/>
          </a:p>
        </p:txBody>
      </p:sp>
      <p:sp>
        <p:nvSpPr>
          <p:cNvPr id="1350" name="Google Shape;1350;p137"/>
          <p:cNvSpPr/>
          <p:nvPr/>
        </p:nvSpPr>
        <p:spPr>
          <a:xfrm>
            <a:off x="3127419" y="3405579"/>
            <a:ext cx="258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1467" b="1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T </a:t>
            </a:r>
            <a:r>
              <a:rPr lang="en" sz="1467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is number of training iterations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1" name="Google Shape;1351;p137"/>
          <p:cNvCxnSpPr>
            <a:stCxn id="1350" idx="1"/>
          </p:cNvCxnSpPr>
          <p:nvPr/>
        </p:nvCxnSpPr>
        <p:spPr>
          <a:xfrm flipH="1">
            <a:off x="2323019" y="3559379"/>
            <a:ext cx="804400" cy="3284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52" name="Google Shape;1352;p137"/>
          <p:cNvSpPr/>
          <p:nvPr/>
        </p:nvSpPr>
        <p:spPr>
          <a:xfrm>
            <a:off x="3821871" y="3707815"/>
            <a:ext cx="46108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1467" b="1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cut_frac </a:t>
            </a:r>
            <a:r>
              <a:rPr lang="en" sz="1467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is the fraction of iterations for which LR is increased</a:t>
            </a:r>
            <a:endParaRPr sz="1467"/>
          </a:p>
        </p:txBody>
      </p:sp>
      <p:cxnSp>
        <p:nvCxnSpPr>
          <p:cNvPr id="1353" name="Google Shape;1353;p137"/>
          <p:cNvCxnSpPr/>
          <p:nvPr/>
        </p:nvCxnSpPr>
        <p:spPr>
          <a:xfrm flipH="1">
            <a:off x="3337315" y="3888055"/>
            <a:ext cx="594400" cy="1272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54" name="Google Shape;1354;p137"/>
          <p:cNvSpPr/>
          <p:nvPr/>
        </p:nvSpPr>
        <p:spPr>
          <a:xfrm>
            <a:off x="237396" y="3582385"/>
            <a:ext cx="1139600" cy="1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indent="-93131"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467" b="1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cut </a:t>
            </a:r>
            <a:r>
              <a:rPr lang="en" sz="1467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is the iteration where switch from increasing to decreasing the LR happens</a:t>
            </a:r>
            <a:endParaRPr sz="1467"/>
          </a:p>
        </p:txBody>
      </p:sp>
      <p:cxnSp>
        <p:nvCxnSpPr>
          <p:cNvPr id="1355" name="Google Shape;1355;p137"/>
          <p:cNvCxnSpPr/>
          <p:nvPr/>
        </p:nvCxnSpPr>
        <p:spPr>
          <a:xfrm>
            <a:off x="923916" y="3839195"/>
            <a:ext cx="594400" cy="1760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56" name="Google Shape;1356;p137"/>
          <p:cNvSpPr/>
          <p:nvPr/>
        </p:nvSpPr>
        <p:spPr>
          <a:xfrm>
            <a:off x="501389" y="5806843"/>
            <a:ext cx="2836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indent="-93131"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467" b="1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p </a:t>
            </a:r>
            <a:r>
              <a:rPr lang="en" sz="1467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is the fraction of the number of iterations we have increased or will decrease the LR respectively</a:t>
            </a:r>
            <a:endParaRPr sz="1467"/>
          </a:p>
        </p:txBody>
      </p:sp>
      <p:cxnSp>
        <p:nvCxnSpPr>
          <p:cNvPr id="1357" name="Google Shape;1357;p137"/>
          <p:cNvCxnSpPr/>
          <p:nvPr/>
        </p:nvCxnSpPr>
        <p:spPr>
          <a:xfrm rot="10800000" flipH="1">
            <a:off x="923916" y="4746865"/>
            <a:ext cx="798400" cy="11072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58" name="Google Shape;1358;p137"/>
          <p:cNvSpPr/>
          <p:nvPr/>
        </p:nvSpPr>
        <p:spPr>
          <a:xfrm>
            <a:off x="4753867" y="5700175"/>
            <a:ext cx="58320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indent="-93131"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467" b="1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ratio</a:t>
            </a:r>
            <a:r>
              <a:rPr lang="en" sz="1467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 specifies how much smaller the lowest LR is from the maximum LR η</a:t>
            </a:r>
            <a:r>
              <a:rPr lang="en" sz="1467" baseline="-250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max</a:t>
            </a:r>
            <a:endParaRPr sz="1467"/>
          </a:p>
        </p:txBody>
      </p:sp>
      <p:cxnSp>
        <p:nvCxnSpPr>
          <p:cNvPr id="1359" name="Google Shape;1359;p137"/>
          <p:cNvCxnSpPr>
            <a:stCxn id="1358" idx="1"/>
          </p:cNvCxnSpPr>
          <p:nvPr/>
        </p:nvCxnSpPr>
        <p:spPr>
          <a:xfrm rot="10800000">
            <a:off x="3931467" y="5499175"/>
            <a:ext cx="822400" cy="3548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60" name="Google Shape;1360;p137"/>
          <p:cNvSpPr/>
          <p:nvPr/>
        </p:nvSpPr>
        <p:spPr>
          <a:xfrm>
            <a:off x="4141717" y="6176175"/>
            <a:ext cx="2762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indent="-93131"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467" b="1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η</a:t>
            </a:r>
            <a:r>
              <a:rPr lang="en" sz="1467" b="1" baseline="-250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467" b="1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" sz="1467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is the learning rate at iteration t</a:t>
            </a:r>
            <a:endParaRPr sz="1467"/>
          </a:p>
        </p:txBody>
      </p:sp>
      <p:sp>
        <p:nvSpPr>
          <p:cNvPr id="1361" name="Google Shape;1361;p137"/>
          <p:cNvSpPr/>
          <p:nvPr/>
        </p:nvSpPr>
        <p:spPr>
          <a:xfrm>
            <a:off x="6127149" y="4123093"/>
            <a:ext cx="4045600" cy="1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indent="-93131"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467">
                <a:solidFill>
                  <a:srgbClr val="404040"/>
                </a:solidFill>
                <a:latin typeface="Karla"/>
                <a:ea typeface="Karla"/>
                <a:cs typeface="Karla"/>
                <a:sym typeface="Karla"/>
              </a:rPr>
              <a:t>for </a:t>
            </a:r>
            <a:r>
              <a:rPr lang="en" sz="1467" b="1">
                <a:solidFill>
                  <a:srgbClr val="404040"/>
                </a:solidFill>
                <a:latin typeface="Karla"/>
                <a:ea typeface="Karla"/>
                <a:cs typeface="Karla"/>
                <a:sym typeface="Karla"/>
              </a:rPr>
              <a:t>t &lt; cut</a:t>
            </a:r>
            <a:r>
              <a:rPr lang="en" sz="1467">
                <a:solidFill>
                  <a:srgbClr val="404040"/>
                </a:solidFill>
                <a:latin typeface="Karla"/>
                <a:ea typeface="Karla"/>
                <a:cs typeface="Karla"/>
                <a:sym typeface="Karla"/>
              </a:rPr>
              <a:t>, </a:t>
            </a:r>
            <a:r>
              <a:rPr lang="en" sz="1467" b="1">
                <a:solidFill>
                  <a:srgbClr val="404040"/>
                </a:solidFill>
                <a:latin typeface="Karla"/>
                <a:ea typeface="Karla"/>
                <a:cs typeface="Karla"/>
                <a:sym typeface="Karla"/>
              </a:rPr>
              <a:t>p</a:t>
            </a:r>
            <a:r>
              <a:rPr lang="en" sz="1467">
                <a:solidFill>
                  <a:srgbClr val="404040"/>
                </a:solidFill>
                <a:latin typeface="Karla"/>
                <a:ea typeface="Karla"/>
                <a:cs typeface="Karla"/>
                <a:sym typeface="Karla"/>
              </a:rPr>
              <a:t> is the number of iterations the LR has increased upon the total number of increasing iterations and, </a:t>
            </a:r>
            <a:endParaRPr sz="1467"/>
          </a:p>
          <a:p>
            <a:pPr indent="-93131"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467">
                <a:solidFill>
                  <a:srgbClr val="404040"/>
                </a:solidFill>
                <a:latin typeface="Karla"/>
                <a:ea typeface="Karla"/>
                <a:cs typeface="Karla"/>
                <a:sym typeface="Karla"/>
              </a:rPr>
              <a:t>for </a:t>
            </a:r>
            <a:r>
              <a:rPr lang="en" sz="1467" b="1">
                <a:solidFill>
                  <a:srgbClr val="404040"/>
                </a:solidFill>
                <a:latin typeface="Karla"/>
                <a:ea typeface="Karla"/>
                <a:cs typeface="Karla"/>
                <a:sym typeface="Karla"/>
              </a:rPr>
              <a:t>t &gt;= cut</a:t>
            </a:r>
            <a:r>
              <a:rPr lang="en" sz="1467">
                <a:solidFill>
                  <a:srgbClr val="404040"/>
                </a:solidFill>
                <a:latin typeface="Karla"/>
                <a:ea typeface="Karla"/>
                <a:cs typeface="Karla"/>
                <a:sym typeface="Karla"/>
              </a:rPr>
              <a:t>, </a:t>
            </a:r>
            <a:r>
              <a:rPr lang="en" sz="1467" b="1">
                <a:solidFill>
                  <a:srgbClr val="404040"/>
                </a:solidFill>
                <a:latin typeface="Karla"/>
                <a:ea typeface="Karla"/>
                <a:cs typeface="Karla"/>
                <a:sym typeface="Karla"/>
              </a:rPr>
              <a:t>p</a:t>
            </a:r>
            <a:r>
              <a:rPr lang="en" sz="1467">
                <a:solidFill>
                  <a:srgbClr val="404040"/>
                </a:solidFill>
                <a:latin typeface="Karla"/>
                <a:ea typeface="Karla"/>
                <a:cs typeface="Karla"/>
                <a:sym typeface="Karla"/>
              </a:rPr>
              <a:t> is the total number of iterations the LR has decreased upon the total number of decreasing iterations.</a:t>
            </a:r>
            <a:endParaRPr sz="1467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6" name="Google Shape;1366;p138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67" name="Google Shape;1367;p13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138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138"/>
          <p:cNvSpPr txBox="1"/>
          <p:nvPr/>
        </p:nvSpPr>
        <p:spPr>
          <a:xfrm>
            <a:off x="393111" y="662358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ULMFit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138"/>
          <p:cNvSpPr/>
          <p:nvPr/>
        </p:nvSpPr>
        <p:spPr>
          <a:xfrm>
            <a:off x="393111" y="1362091"/>
            <a:ext cx="7497200" cy="52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indent="-152396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3) </a:t>
            </a:r>
            <a:r>
              <a:rPr lang="en" sz="2400" i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Target task classifier fine-tuning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The pretrained LM is augmented with two standard feed-forward layers , one with ReLU activation and other with  softmax activation at the end to predict a target label distribution.</a:t>
            </a:r>
            <a:endParaRPr sz="1467"/>
          </a:p>
          <a:p>
            <a:pPr>
              <a:buClr>
                <a:srgbClr val="000000"/>
              </a:buClr>
              <a:buSzPts val="1800"/>
            </a:pPr>
            <a:endParaRPr sz="2400" b="1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24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Some Additional Steps which improve the Model Further</a:t>
            </a:r>
            <a:endParaRPr sz="1467"/>
          </a:p>
          <a:p>
            <a:pPr>
              <a:buClr>
                <a:srgbClr val="000000"/>
              </a:buClr>
              <a:buSzPts val="1800"/>
            </a:pPr>
            <a:endParaRPr sz="2400" b="1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396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2400" b="1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Concat pooling</a:t>
            </a:r>
            <a:r>
              <a:rPr lang="en" sz="24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 extracts max-pooling and mean-pooling over the history of hidden states and concatenates them with the final hidden state.</a:t>
            </a:r>
            <a:endParaRPr sz="1467"/>
          </a:p>
          <a:p>
            <a:pPr>
              <a:buClr>
                <a:srgbClr val="000000"/>
              </a:buClr>
              <a:buSzPts val="1800"/>
            </a:pPr>
            <a:endParaRPr sz="2400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396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2400" b="1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Gradual unfreezing</a:t>
            </a:r>
            <a:r>
              <a:rPr lang="en" sz="24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 helps to avoid catastrophic forgetting by gradually unfreezing the model layers starting from the last one. </a:t>
            </a:r>
            <a:endParaRPr sz="1467"/>
          </a:p>
        </p:txBody>
      </p:sp>
      <p:pic>
        <p:nvPicPr>
          <p:cNvPr id="1371" name="Google Shape;1371;p1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26680" y="1891283"/>
            <a:ext cx="4072209" cy="394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6" name="Google Shape;1376;p139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77" name="Google Shape;1377;p13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139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139"/>
          <p:cNvSpPr txBox="1"/>
          <p:nvPr/>
        </p:nvSpPr>
        <p:spPr>
          <a:xfrm>
            <a:off x="393111" y="705327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Three training stages of ULMFiT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0" name="Google Shape;1380;p1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955" y="2063172"/>
            <a:ext cx="9575800" cy="43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5" name="Google Shape;1385;p140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86" name="Google Shape;1386;p14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140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140"/>
          <p:cNvSpPr txBox="1"/>
          <p:nvPr/>
        </p:nvSpPr>
        <p:spPr>
          <a:xfrm>
            <a:off x="393111" y="705327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ELMO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9" name="Google Shape;1389;p1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883" y="1479189"/>
            <a:ext cx="9525000" cy="51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4" name="Google Shape;1394;p141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95" name="Google Shape;1395;p14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141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141"/>
          <p:cNvSpPr txBox="1"/>
          <p:nvPr/>
        </p:nvSpPr>
        <p:spPr>
          <a:xfrm>
            <a:off x="393111" y="705327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ELMO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8" name="Google Shape;1398;p141"/>
          <p:cNvSpPr/>
          <p:nvPr/>
        </p:nvSpPr>
        <p:spPr>
          <a:xfrm>
            <a:off x="493439" y="1620079"/>
            <a:ext cx="985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2000" b="1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ELMo</a:t>
            </a:r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, short for </a:t>
            </a:r>
            <a:r>
              <a:rPr lang="en" sz="2000" b="1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Embeddings from Language Model</a:t>
            </a:r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 (</a:t>
            </a:r>
            <a:r>
              <a:rPr lang="en" sz="2000" u="sng">
                <a:solidFill>
                  <a:srgbClr val="E0491F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Peters, et al, 2018</a:t>
            </a:r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) learns contextualized word representation by pre-training a language model in an </a:t>
            </a:r>
            <a:r>
              <a:rPr lang="en" sz="2000" i="1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unsupervised</a:t>
            </a:r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 way.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9" name="Google Shape;1399;p141"/>
          <p:cNvSpPr/>
          <p:nvPr/>
        </p:nvSpPr>
        <p:spPr>
          <a:xfrm>
            <a:off x="493439" y="2554640"/>
            <a:ext cx="9683600" cy="1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/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" sz="2000">
                <a:solidFill>
                  <a:srgbClr val="E20042"/>
                </a:solidFill>
                <a:latin typeface="Calibri"/>
                <a:ea typeface="Calibri"/>
                <a:cs typeface="Calibri"/>
                <a:sym typeface="Calibri"/>
              </a:rPr>
              <a:t>bidirectional Language Model </a:t>
            </a:r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2000" b="1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biLM</a:t>
            </a:r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) is the foundation for ELMo. </a:t>
            </a:r>
            <a:endParaRPr sz="1467"/>
          </a:p>
          <a:p>
            <a:pPr algn="just"/>
            <a:endParaRPr sz="2000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/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While the input is a sequence of n tokens, (x1,…,xn) the language model learns to predict the probability of next token given the history.</a:t>
            </a:r>
            <a:endParaRPr sz="1467"/>
          </a:p>
          <a:p>
            <a:pPr algn="just"/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forward pass, the history contains words before the target token,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0" name="Google Shape;1400;p1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92138" y="4408112"/>
            <a:ext cx="4533900" cy="9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141"/>
          <p:cNvSpPr/>
          <p:nvPr/>
        </p:nvSpPr>
        <p:spPr>
          <a:xfrm>
            <a:off x="601683" y="5296507"/>
            <a:ext cx="83524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In the backward pass, the history contains words after the target token,</a:t>
            </a:r>
            <a:endParaRPr sz="1467"/>
          </a:p>
          <a:p>
            <a:pPr algn="ctr"/>
            <a:b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2" name="Google Shape;1402;p1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26739" y="5727701"/>
            <a:ext cx="4902200" cy="11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7" name="Google Shape;1407;p142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08" name="Google Shape;1408;p14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142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142"/>
          <p:cNvSpPr txBox="1"/>
          <p:nvPr/>
        </p:nvSpPr>
        <p:spPr>
          <a:xfrm>
            <a:off x="393111" y="662358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ELMO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1" name="Google Shape;1411;p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3111" y="1566796"/>
            <a:ext cx="98171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1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1341" y="3204262"/>
            <a:ext cx="6470403" cy="3485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7" name="Google Shape;1417;p143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18" name="Google Shape;1418;p14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143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143"/>
          <p:cNvSpPr txBox="1"/>
          <p:nvPr/>
        </p:nvSpPr>
        <p:spPr>
          <a:xfrm>
            <a:off x="393111" y="662358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ELMO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143"/>
          <p:cNvSpPr/>
          <p:nvPr/>
        </p:nvSpPr>
        <p:spPr>
          <a:xfrm>
            <a:off x="499376" y="1508895"/>
            <a:ext cx="8538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The model is trained to minimize the negative log likelihood (= maximize the log likelihood for true words) in both directions: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2" name="Google Shape;1422;p1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0675" y="2332703"/>
            <a:ext cx="6197600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143"/>
          <p:cNvSpPr/>
          <p:nvPr/>
        </p:nvSpPr>
        <p:spPr>
          <a:xfrm>
            <a:off x="499376" y="5187599"/>
            <a:ext cx="10169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2000" b="1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: The language model pre-training is unsupervised and theoretically the pre-training can be scaled up as much as possible since the unlabeled text corpora are abundant. 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143"/>
          <p:cNvSpPr/>
          <p:nvPr/>
        </p:nvSpPr>
        <p:spPr>
          <a:xfrm>
            <a:off x="499376" y="3919547"/>
            <a:ext cx="96712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/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On top of a L-layer biLM, ELMo stacks all the hidden states across layers together by learning a task-specific linear combination. </a:t>
            </a: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weights, </a:t>
            </a:r>
            <a:r>
              <a:rPr lang="en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2000" baseline="30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task</a:t>
            </a: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in the linear combination are learned for each end task and normalized by softmax. 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9" name="Google Shape;1429;p144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30" name="Google Shape;1430;p144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144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2" name="Google Shape;1432;p1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883" y="1549400"/>
            <a:ext cx="9486900" cy="53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144"/>
          <p:cNvSpPr txBox="1"/>
          <p:nvPr/>
        </p:nvSpPr>
        <p:spPr>
          <a:xfrm>
            <a:off x="393111" y="825961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GPT(Generative Pre-training Transformer)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8" name="Google Shape;1438;p145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39" name="Google Shape;1439;p14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145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p145"/>
          <p:cNvSpPr txBox="1"/>
          <p:nvPr/>
        </p:nvSpPr>
        <p:spPr>
          <a:xfrm>
            <a:off x="393111" y="662358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GPT(Generative Pre-training Transformer)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2" name="Google Shape;1442;p145"/>
          <p:cNvSpPr/>
          <p:nvPr/>
        </p:nvSpPr>
        <p:spPr>
          <a:xfrm>
            <a:off x="598883" y="1534139"/>
            <a:ext cx="8545200" cy="40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Following the similar idea of ELMo, OpenAI </a:t>
            </a:r>
            <a:r>
              <a:rPr lang="en" sz="2000" b="1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GPT</a:t>
            </a:r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" sz="2000" u="sng">
                <a:solidFill>
                  <a:srgbClr val="E0491F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Radford et al., 2018</a:t>
            </a:r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), expands the </a:t>
            </a:r>
            <a:r>
              <a:rPr lang="en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unsupervised language model </a:t>
            </a:r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to a much larger scale by training on a giant collection of free text corpora. </a:t>
            </a:r>
            <a:endParaRPr sz="1467"/>
          </a:p>
          <a:p>
            <a:endParaRPr sz="2000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Despite of the similarity, GPT has two major differences from ELMo.</a:t>
            </a:r>
            <a:endParaRPr sz="1467"/>
          </a:p>
          <a:p>
            <a:endParaRPr sz="2000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6997"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The model architectures are different: ELMo uses a shallow </a:t>
            </a:r>
            <a:r>
              <a:rPr lang="en" sz="2000">
                <a:solidFill>
                  <a:srgbClr val="E20042"/>
                </a:solidFill>
                <a:latin typeface="Calibri"/>
                <a:ea typeface="Calibri"/>
                <a:cs typeface="Calibri"/>
                <a:sym typeface="Calibri"/>
              </a:rPr>
              <a:t>concatenation of independently trained left-to-right and right-to-left multi-layer LSTMs</a:t>
            </a:r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, while </a:t>
            </a:r>
            <a:r>
              <a:rPr lang="en" sz="2000">
                <a:solidFill>
                  <a:srgbClr val="DA1FCD"/>
                </a:solidFill>
                <a:latin typeface="Calibri"/>
                <a:ea typeface="Calibri"/>
                <a:cs typeface="Calibri"/>
                <a:sym typeface="Calibri"/>
              </a:rPr>
              <a:t>GPT is a multi-layer transformer decoder.</a:t>
            </a:r>
            <a:endParaRPr sz="1467"/>
          </a:p>
          <a:p>
            <a:pPr>
              <a:buClr>
                <a:srgbClr val="000000"/>
              </a:buClr>
              <a:buSzPts val="1500"/>
            </a:pPr>
            <a:endParaRPr sz="2000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6997"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The use of </a:t>
            </a:r>
            <a:r>
              <a:rPr lang="en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contextualized embeddings in downstream tasks</a:t>
            </a:r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 are different: ELMo feeds embeddings into models customized for specific tasks as additional features, while GPT fine-tunes the same base model for all end tasks.</a:t>
            </a:r>
            <a:endParaRPr sz="1467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2" name="Google Shape;892;p92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93" name="Google Shape;893;p9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92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92"/>
          <p:cNvSpPr txBox="1"/>
          <p:nvPr/>
        </p:nvSpPr>
        <p:spPr>
          <a:xfrm>
            <a:off x="598883" y="662358"/>
            <a:ext cx="8545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Transformer - Recap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6" name="Google Shape;896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5066" y="987891"/>
            <a:ext cx="4479001" cy="56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92"/>
          <p:cNvSpPr/>
          <p:nvPr/>
        </p:nvSpPr>
        <p:spPr>
          <a:xfrm>
            <a:off x="281353" y="1352627"/>
            <a:ext cx="5024000" cy="5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7859" indent="-296326" algn="just">
              <a:buClr>
                <a:srgbClr val="000000"/>
              </a:buClr>
              <a:buSzPts val="1100"/>
              <a:buFont typeface="Noto Sans Symbols"/>
              <a:buChar char="✔"/>
            </a:pPr>
            <a:r>
              <a:rPr lang="en" sz="1467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Both Encoder and Decoder are composed of modules that can be stacked on top of each other multiple times, which is described by </a:t>
            </a:r>
            <a:r>
              <a:rPr lang="en" sz="1467" i="1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Nx</a:t>
            </a:r>
            <a:r>
              <a:rPr lang="en" sz="1467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 in the figure. </a:t>
            </a:r>
            <a:endParaRPr sz="1467"/>
          </a:p>
          <a:p>
            <a:pPr algn="just"/>
            <a:endParaRPr sz="1467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7859" indent="-296326" algn="just">
              <a:buClr>
                <a:srgbClr val="000000"/>
              </a:buClr>
              <a:buSzPts val="1100"/>
              <a:buFont typeface="Noto Sans Symbols"/>
              <a:buChar char="✔"/>
            </a:pPr>
            <a:r>
              <a:rPr lang="en" sz="1467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modules consist mainly of </a:t>
            </a:r>
            <a:endParaRPr sz="1467"/>
          </a:p>
          <a:p>
            <a:pPr algn="just"/>
            <a:r>
              <a:rPr lang="en" sz="1467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	Multi-Head Attention and </a:t>
            </a:r>
            <a:endParaRPr sz="1467"/>
          </a:p>
          <a:p>
            <a:pPr algn="just"/>
            <a:r>
              <a:rPr lang="en" sz="1467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	Feed Forward layers. </a:t>
            </a:r>
            <a:endParaRPr sz="1467"/>
          </a:p>
          <a:p>
            <a:pPr algn="just"/>
            <a:endParaRPr sz="1467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7859" indent="-296326" algn="just">
              <a:buClr>
                <a:srgbClr val="000000"/>
              </a:buClr>
              <a:buSzPts val="1100"/>
              <a:buFont typeface="Noto Sans Symbols"/>
              <a:buChar char="✔"/>
            </a:pPr>
            <a:r>
              <a:rPr lang="en" sz="1467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inputs and outputs (target sentences) are first embedded into an n-dimensional space (since we cannot use strings directly.)</a:t>
            </a:r>
            <a:endParaRPr sz="1467"/>
          </a:p>
          <a:p>
            <a:pPr algn="just"/>
            <a:endParaRPr sz="1467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7859" indent="-296326" algn="just">
              <a:buClr>
                <a:srgbClr val="000000"/>
              </a:buClr>
              <a:buSzPts val="1100"/>
              <a:buFont typeface="Noto Sans Symbols"/>
              <a:buChar char="✔"/>
            </a:pPr>
            <a:r>
              <a:rPr lang="en" sz="1467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Another important part of the model is the </a:t>
            </a:r>
            <a:r>
              <a:rPr lang="en" sz="1467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positional encoding of the different words</a:t>
            </a:r>
            <a:r>
              <a:rPr lang="en" sz="1467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467"/>
          </a:p>
          <a:p>
            <a:pPr algn="just"/>
            <a:endParaRPr sz="1467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7859" indent="-296326" algn="just">
              <a:buClr>
                <a:srgbClr val="000000"/>
              </a:buClr>
              <a:buSzPts val="1100"/>
              <a:buFont typeface="Noto Sans Symbols"/>
              <a:buChar char="✔"/>
            </a:pPr>
            <a:r>
              <a:rPr lang="en" sz="1467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As there are no recurrent networks that can remember how sequences are fed into a model, there is a  need to somehow give every word/part in the sequence</a:t>
            </a:r>
            <a:r>
              <a:rPr lang="en" sz="1467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a relative position</a:t>
            </a:r>
            <a:r>
              <a:rPr lang="en" sz="1467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since a sequence depends on the order of its elements. </a:t>
            </a:r>
            <a:endParaRPr sz="1467"/>
          </a:p>
          <a:p>
            <a:pPr algn="just"/>
            <a:endParaRPr sz="1467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7859" indent="-296326" algn="just">
              <a:buClr>
                <a:srgbClr val="000000"/>
              </a:buClr>
              <a:buSzPts val="1100"/>
              <a:buFont typeface="Noto Sans Symbols"/>
              <a:buChar char="✔"/>
            </a:pPr>
            <a:r>
              <a:rPr lang="en" sz="1467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These positions are added to the embedded representation (n-dimensional vector) of each word.</a:t>
            </a:r>
            <a:endParaRPr sz="1467"/>
          </a:p>
        </p:txBody>
      </p:sp>
      <p:pic>
        <p:nvPicPr>
          <p:cNvPr id="898" name="Google Shape;898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02511" y="983012"/>
            <a:ext cx="1007280" cy="539208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92"/>
          <p:cNvSpPr txBox="1"/>
          <p:nvPr/>
        </p:nvSpPr>
        <p:spPr>
          <a:xfrm>
            <a:off x="6170465" y="1860490"/>
            <a:ext cx="1371600" cy="54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 Module</a:t>
            </a:r>
            <a:endParaRPr sz="1467"/>
          </a:p>
        </p:txBody>
      </p:sp>
      <p:sp>
        <p:nvSpPr>
          <p:cNvPr id="900" name="Google Shape;900;p92"/>
          <p:cNvSpPr txBox="1"/>
          <p:nvPr/>
        </p:nvSpPr>
        <p:spPr>
          <a:xfrm>
            <a:off x="10785505" y="3096946"/>
            <a:ext cx="971600" cy="54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Decoder Module</a:t>
            </a:r>
            <a:endParaRPr sz="1467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7" name="Google Shape;1447;p146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48" name="Google Shape;1448;p14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146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146"/>
          <p:cNvSpPr txBox="1"/>
          <p:nvPr/>
        </p:nvSpPr>
        <p:spPr>
          <a:xfrm>
            <a:off x="393111" y="662358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GPT(Generative Pre-training Transformer)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146"/>
          <p:cNvSpPr/>
          <p:nvPr/>
        </p:nvSpPr>
        <p:spPr>
          <a:xfrm>
            <a:off x="598881" y="1499521"/>
            <a:ext cx="5036800" cy="4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338658" indent="-330192" algn="just">
              <a:buClr>
                <a:srgbClr val="000000"/>
              </a:buClr>
              <a:buSzPts val="1500"/>
              <a:buFont typeface="Noto Sans Symbols"/>
              <a:buChar char="❖"/>
            </a:pPr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Compared to the original transformer architecture, the </a:t>
            </a:r>
            <a:r>
              <a:rPr lang="en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transformer decoder model discards the encoder part</a:t>
            </a:r>
            <a:r>
              <a:rPr lang="en" sz="20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, so there is only one single input sentence rather than two separate source and target sequences.</a:t>
            </a:r>
            <a:endParaRPr sz="1467"/>
          </a:p>
          <a:p>
            <a:pPr marL="338658" indent="-330192" algn="just">
              <a:buClr>
                <a:srgbClr val="000000"/>
              </a:buClr>
              <a:buSzPts val="1500"/>
              <a:buFont typeface="Noto Sans Symbols"/>
              <a:buChar char="❖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model applies </a:t>
            </a:r>
            <a:r>
              <a:rPr lang="en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multiple transformer blocks </a:t>
            </a: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over the embeddings of input sequences. </a:t>
            </a:r>
            <a:endParaRPr sz="1467"/>
          </a:p>
          <a:p>
            <a:pPr marL="338658" indent="-330192" algn="just">
              <a:buClr>
                <a:srgbClr val="000000"/>
              </a:buClr>
              <a:buSzPts val="1500"/>
              <a:buFont typeface="Noto Sans Symbols"/>
              <a:buChar char="❖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block contains a </a:t>
            </a:r>
            <a:r>
              <a:rPr lang="en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masked </a:t>
            </a:r>
            <a:r>
              <a:rPr lang="en" sz="2000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multi-headed self-attention</a:t>
            </a:r>
            <a:r>
              <a:rPr lang="en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 layer and a </a:t>
            </a:r>
            <a:r>
              <a:rPr lang="en" sz="2000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pointwise feed-forward</a:t>
            </a:r>
            <a:r>
              <a:rPr lang="en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 layer. </a:t>
            </a:r>
            <a:endParaRPr sz="1467"/>
          </a:p>
          <a:p>
            <a:pPr marL="338658" indent="-330192" algn="just">
              <a:buClr>
                <a:srgbClr val="000000"/>
              </a:buClr>
              <a:buSzPts val="1500"/>
              <a:buFont typeface="Noto Sans Symbols"/>
              <a:buChar char="❖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final output produces a distribution over target tokens after softmax normalization.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2" name="Google Shape;1452;p1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5455" y="2063377"/>
            <a:ext cx="6726549" cy="419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7" name="Google Shape;1457;p147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58" name="Google Shape;1458;p14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p147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p147"/>
          <p:cNvSpPr txBox="1"/>
          <p:nvPr/>
        </p:nvSpPr>
        <p:spPr>
          <a:xfrm>
            <a:off x="393111" y="662358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GPT(Generative Pre-training Transformer)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Google Shape;1461;p147"/>
          <p:cNvSpPr txBox="1"/>
          <p:nvPr/>
        </p:nvSpPr>
        <p:spPr>
          <a:xfrm>
            <a:off x="598883" y="1666106"/>
            <a:ext cx="93524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loss is the negative log-likelihood, same as </a:t>
            </a:r>
            <a:r>
              <a:rPr lang="en" sz="20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ELMo</a:t>
            </a: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but without backward computation. </a:t>
            </a:r>
            <a:endParaRPr sz="1467"/>
          </a:p>
          <a:p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Let’s say, the context window of the size k is located before the target word and the loss would be:</a:t>
            </a:r>
            <a:b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2" name="Google Shape;1462;p1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70631" y="3041672"/>
            <a:ext cx="4419600" cy="12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7" name="Google Shape;1467;p148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68" name="Google Shape;1468;p14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148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148"/>
          <p:cNvSpPr txBox="1"/>
          <p:nvPr/>
        </p:nvSpPr>
        <p:spPr>
          <a:xfrm>
            <a:off x="393111" y="662358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BERT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1" name="Google Shape;1471;p1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8843" y="1404245"/>
            <a:ext cx="8300052" cy="5201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6" name="Google Shape;1476;p149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77" name="Google Shape;1477;p14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149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149"/>
          <p:cNvSpPr txBox="1"/>
          <p:nvPr/>
        </p:nvSpPr>
        <p:spPr>
          <a:xfrm>
            <a:off x="393111" y="662358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Downstream Tasks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0" name="Google Shape;1480;p1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3111" y="1642019"/>
            <a:ext cx="8137981" cy="4785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5" name="Google Shape;1485;p150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86" name="Google Shape;1486;p15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p150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150"/>
          <p:cNvSpPr/>
          <p:nvPr/>
        </p:nvSpPr>
        <p:spPr>
          <a:xfrm>
            <a:off x="393111" y="800039"/>
            <a:ext cx="28396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Course References</a:t>
            </a:r>
            <a:endParaRPr sz="2400" b="1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9" name="Google Shape;1489;p150"/>
          <p:cNvSpPr/>
          <p:nvPr/>
        </p:nvSpPr>
        <p:spPr>
          <a:xfrm>
            <a:off x="174169" y="1371213"/>
            <a:ext cx="9636800" cy="3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en" sz="1867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 Book:</a:t>
            </a:r>
            <a:endParaRPr sz="1867">
              <a:solidFill>
                <a:srgbClr val="00000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38658" indent="-338658" algn="just"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	“Introduction to Natural Language Processing”, Jacob Eisenstein, MIT Press, Adaptive computation and Machine Learning series, 18th October, 2019.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8658" indent="-338658" algn="just"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open source softcopy is available at  githubhttps://github.com/jacobeisenstein/gt-nlp class/blob/master/notes/eisenstein-nlp-notes.pdf.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8658" indent="-338658" algn="just">
              <a:lnSpc>
                <a:spcPct val="115000"/>
              </a:lnSpc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" sz="1867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Reference Books: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A"/>
                </a:solidFill>
                <a:latin typeface="Calibri"/>
                <a:ea typeface="Calibri"/>
                <a:cs typeface="Calibri"/>
                <a:sym typeface="Calibri"/>
              </a:rPr>
              <a:t>1: “Speech and Natural Language Processing”, Daniel Jurafsky and James H. Martin, 2nd edition paperback,2013. 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8658" indent="-338658" algn="just"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more up to date 3rd edition draft is available at  http://web.stanford.edu/~jurafsky/slp3/</a:t>
            </a: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5" name="Google Shape;905;p93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06" name="Google Shape;906;p9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93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93"/>
          <p:cNvSpPr txBox="1"/>
          <p:nvPr/>
        </p:nvSpPr>
        <p:spPr>
          <a:xfrm>
            <a:off x="393111" y="662358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BERT: Overview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93"/>
          <p:cNvSpPr txBox="1"/>
          <p:nvPr/>
        </p:nvSpPr>
        <p:spPr>
          <a:xfrm>
            <a:off x="393111" y="1316457"/>
            <a:ext cx="9241600" cy="4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marL="457189" indent="-338658"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20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It’s more popularly known as a </a:t>
            </a:r>
            <a:r>
              <a:rPr lang="en" sz="2000">
                <a:solidFill>
                  <a:srgbClr val="E2004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Google search algorithm </a:t>
            </a:r>
            <a:r>
              <a:rPr lang="en" sz="20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ingredient /tool/framework called </a:t>
            </a:r>
            <a:r>
              <a:rPr lang="en" sz="2000" b="1">
                <a:solidFill>
                  <a:srgbClr val="1F386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Google BERT</a:t>
            </a:r>
            <a:r>
              <a:rPr lang="en" sz="2000">
                <a:solidFill>
                  <a:srgbClr val="1F386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which </a:t>
            </a:r>
            <a:r>
              <a:rPr lang="en" sz="20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/>
              </a:rPr>
              <a:t>aims</a:t>
            </a:r>
            <a:r>
              <a:rPr lang="en" sz="20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to </a:t>
            </a:r>
            <a:endParaRPr sz="1467"/>
          </a:p>
          <a:p>
            <a:pPr marL="406390" indent="-287859">
              <a:buClr>
                <a:srgbClr val="000000"/>
              </a:buClr>
              <a:buSzPts val="1400"/>
              <a:buFont typeface="Noto Sans Symbols"/>
              <a:buChar char="✔"/>
            </a:pPr>
            <a:r>
              <a:rPr lang="en" sz="20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	help </a:t>
            </a:r>
            <a:r>
              <a:rPr lang="en" sz="2000">
                <a:solidFill>
                  <a:srgbClr val="7030A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Search better understand the nuance and context of words </a:t>
            </a:r>
            <a:r>
              <a:rPr lang="en" sz="20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 searches and</a:t>
            </a:r>
            <a:endParaRPr sz="1467"/>
          </a:p>
          <a:p>
            <a:pPr marL="406390" lvl="4" indent="-287859">
              <a:buClr>
                <a:srgbClr val="000000"/>
              </a:buClr>
              <a:buSzPts val="1400"/>
              <a:buFont typeface="Noto Sans Symbols"/>
              <a:buChar char="✔"/>
            </a:pPr>
            <a:r>
              <a:rPr lang="en" sz="20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        </a:t>
            </a:r>
            <a:r>
              <a:rPr lang="en" sz="2000">
                <a:solidFill>
                  <a:srgbClr val="7030A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better match those queries with helpful results.</a:t>
            </a:r>
            <a:endParaRPr sz="2000">
              <a:solidFill>
                <a:srgbClr val="7030A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1371566">
              <a:buClr>
                <a:srgbClr val="000000"/>
              </a:buClr>
              <a:buSzPts val="1500"/>
            </a:pPr>
            <a:endParaRPr sz="20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189" indent="-338658" algn="just">
              <a:buClr>
                <a:srgbClr val="1A1A1A"/>
              </a:buClr>
              <a:buSzPts val="1400"/>
              <a:buFont typeface="Arial"/>
              <a:buChar char="●"/>
            </a:pPr>
            <a:r>
              <a:rPr lang="en" sz="20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BERT is also an open-source research project and academic paper. First published in October 2018 as </a:t>
            </a:r>
            <a:r>
              <a:rPr lang="en" sz="20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/>
              </a:rPr>
              <a:t>BERT: Pre-training of Deep Bidirectional Transformers for Language Understanding</a:t>
            </a:r>
            <a:r>
              <a:rPr lang="en" sz="20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 the paper was authored by Jacob Devlin, Ming-Wei Chang, Kenton Lee, Kristina Toutanova.</a:t>
            </a:r>
            <a:endParaRPr sz="20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1371566">
              <a:buClr>
                <a:srgbClr val="000000"/>
              </a:buClr>
              <a:buSzPts val="1500"/>
            </a:pPr>
            <a:endParaRPr sz="20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189" indent="-338658" algn="just">
              <a:buClr>
                <a:srgbClr val="1A1A1A"/>
              </a:buClr>
              <a:buSzPts val="1400"/>
              <a:buFont typeface="Arial"/>
              <a:buChar char="●"/>
            </a:pPr>
            <a:r>
              <a:rPr lang="en" sz="2000">
                <a:solidFill>
                  <a:srgbClr val="FF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BERT is a natural language processing NLP framework </a:t>
            </a:r>
            <a:r>
              <a:rPr lang="en" sz="20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that Google produced and then open-sourced and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it has </a:t>
            </a:r>
            <a:r>
              <a:rPr lang="en" sz="2000">
                <a:solidFill>
                  <a:srgbClr val="FF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dramatically accelerated natural language understanding NLU </a:t>
            </a:r>
            <a:r>
              <a:rPr lang="en" sz="20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more than anything and Google’s move to open source BERT has probably changed natural language processing forever.</a:t>
            </a:r>
            <a:endParaRPr sz="20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4" name="Google Shape;914;p94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15" name="Google Shape;915;p94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94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94"/>
          <p:cNvSpPr txBox="1"/>
          <p:nvPr/>
        </p:nvSpPr>
        <p:spPr>
          <a:xfrm>
            <a:off x="393111" y="662358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BERT: Overview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94"/>
          <p:cNvSpPr txBox="1"/>
          <p:nvPr/>
        </p:nvSpPr>
        <p:spPr>
          <a:xfrm>
            <a:off x="286323" y="1491065"/>
            <a:ext cx="8988800" cy="5216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marL="491054" indent="-347125"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It has been </a:t>
            </a: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pre-trained on a lot of words – and on the whole of the English Wikipedia 2,500 million words.</a:t>
            </a:r>
            <a:endParaRPr sz="2400">
              <a:solidFill>
                <a:srgbClr val="FF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189" algn="just">
              <a:buClr>
                <a:srgbClr val="000000"/>
              </a:buClr>
              <a:buSzPts val="1800"/>
            </a:pP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189" indent="-313259">
              <a:buClr>
                <a:srgbClr val="000000"/>
              </a:buClr>
              <a:buSzPts val="1100"/>
              <a:buFont typeface="Calibri"/>
              <a:buChar char="●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While BERT has been </a:t>
            </a:r>
            <a:endParaRPr sz="1467"/>
          </a:p>
          <a:p>
            <a:pPr marL="135463"/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                pre-trained on Wikipedia,</a:t>
            </a:r>
            <a:endParaRPr sz="1467"/>
          </a:p>
          <a:p>
            <a:pPr marL="135463"/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                it is fine-tuned on </a:t>
            </a:r>
            <a:r>
              <a:rPr lang="en" sz="2400" i="1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questions and answers </a:t>
            </a: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datasets.</a:t>
            </a:r>
            <a:endParaRPr sz="1467"/>
          </a:p>
          <a:p>
            <a:pPr marL="135463"/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189" indent="-338658">
              <a:buClr>
                <a:srgbClr val="1A1A1A"/>
              </a:buClr>
              <a:buSzPts val="1400"/>
              <a:buFont typeface="Arial"/>
              <a:buChar char="●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Researchers also compete over Natural Language Understanding with SQuAD (Stanford Question Answering Dataset). </a:t>
            </a:r>
            <a:endParaRPr sz="1467"/>
          </a:p>
          <a:p>
            <a:pPr marL="457189" indent="-220128">
              <a:buClr>
                <a:srgbClr val="1A1A1A"/>
              </a:buClr>
              <a:buSzPts val="1400"/>
            </a:pP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189" indent="-338658">
              <a:buClr>
                <a:srgbClr val="1A1A1A"/>
              </a:buClr>
              <a:buSzPts val="1400"/>
              <a:buFont typeface="Arial"/>
              <a:buChar char="●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BERT now even beats the human reasoning benchmark on SQuAD.</a:t>
            </a:r>
            <a:endParaRPr sz="1467"/>
          </a:p>
          <a:p>
            <a:pPr>
              <a:lnSpc>
                <a:spcPct val="115000"/>
              </a:lnSpc>
            </a:pPr>
            <a:endParaRPr sz="2000">
              <a:solidFill>
                <a:srgbClr val="98989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135463"/>
            <a:endParaRPr sz="20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189">
              <a:buClr>
                <a:srgbClr val="000000"/>
              </a:buClr>
              <a:buSzPts val="1500"/>
            </a:pPr>
            <a:endParaRPr sz="20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3" name="Google Shape;923;p95"/>
          <p:cNvCxnSpPr/>
          <p:nvPr/>
        </p:nvCxnSpPr>
        <p:spPr>
          <a:xfrm>
            <a:off x="-8308" y="1316459"/>
            <a:ext cx="8300000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24" name="Google Shape;924;p9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9519" y="469891"/>
            <a:ext cx="933599" cy="13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95"/>
          <p:cNvSpPr/>
          <p:nvPr/>
        </p:nvSpPr>
        <p:spPr>
          <a:xfrm>
            <a:off x="393111" y="252240"/>
            <a:ext cx="74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95"/>
          <p:cNvSpPr txBox="1"/>
          <p:nvPr/>
        </p:nvSpPr>
        <p:spPr>
          <a:xfrm>
            <a:off x="393111" y="662358"/>
            <a:ext cx="875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BERT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95"/>
          <p:cNvSpPr txBox="1"/>
          <p:nvPr/>
        </p:nvSpPr>
        <p:spPr>
          <a:xfrm>
            <a:off x="618505" y="1726575"/>
            <a:ext cx="8300000" cy="347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867"/>
              </a:spcBef>
              <a:buClr>
                <a:srgbClr val="000000"/>
              </a:buClr>
              <a:buSzPts val="1800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Lots of the major AI companies are also building BERT versions:</a:t>
            </a: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189" indent="-338658" algn="just">
              <a:lnSpc>
                <a:spcPct val="115000"/>
              </a:lnSpc>
              <a:spcBef>
                <a:spcPts val="3867"/>
              </a:spcBef>
              <a:buClr>
                <a:srgbClr val="1A1A1A"/>
              </a:buClr>
              <a:buSzPts val="1400"/>
              <a:buFont typeface="Arial"/>
              <a:buChar char="●"/>
            </a:pP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Microsoft extends on BERT with </a:t>
            </a:r>
            <a:r>
              <a:rPr lang="en" sz="24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/>
              </a:rPr>
              <a:t>MT-DNN</a:t>
            </a: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(Multi-Task Deep Neural Network).</a:t>
            </a: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189" indent="-338658">
              <a:lnSpc>
                <a:spcPct val="115000"/>
              </a:lnSpc>
              <a:buClr>
                <a:srgbClr val="1A1A1A"/>
              </a:buClr>
              <a:buSzPts val="1400"/>
              <a:buFont typeface="Arial"/>
              <a:buChar char="●"/>
            </a:pPr>
            <a:r>
              <a:rPr lang="en" sz="24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/>
              </a:rPr>
              <a:t>RoBERTa</a:t>
            </a: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from Facebook.</a:t>
            </a: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189" indent="-338658">
              <a:lnSpc>
                <a:spcPct val="115000"/>
              </a:lnSpc>
              <a:buClr>
                <a:srgbClr val="1A1A1A"/>
              </a:buClr>
              <a:buSzPts val="1400"/>
              <a:buFont typeface="Arial"/>
              <a:buChar char="●"/>
            </a:pPr>
            <a:r>
              <a:rPr lang="en" sz="24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6"/>
              </a:rPr>
              <a:t>SuperGLUE</a:t>
            </a: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Benchmark was created because the original </a:t>
            </a:r>
            <a:r>
              <a:rPr lang="en" sz="24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7"/>
              </a:rPr>
              <a:t>GLUE</a:t>
            </a:r>
            <a:r>
              <a:rPr lang="en" sz="2400">
                <a:solidFill>
                  <a:srgbClr val="1A1A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Benchmark became too easy.</a:t>
            </a:r>
            <a:endParaRPr sz="2400">
              <a:solidFill>
                <a:srgbClr val="1A1A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3679</Words>
  <Application>Microsoft Office PowerPoint</Application>
  <PresentationFormat>Widescreen</PresentationFormat>
  <Paragraphs>399</Paragraphs>
  <Slides>64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Arial</vt:lpstr>
      <vt:lpstr>Calibri</vt:lpstr>
      <vt:lpstr>Calibri Light</vt:lpstr>
      <vt:lpstr>Karla</vt:lpstr>
      <vt:lpstr>Noto Sans Symbols</vt:lpstr>
      <vt:lpstr>Radley</vt:lpstr>
      <vt:lpstr>Roboto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pesupractor26 pesupractor26</dc:creator>
  <cp:lastModifiedBy>pesupractor26 pesupractor26</cp:lastModifiedBy>
  <cp:revision>1</cp:revision>
  <dcterms:created xsi:type="dcterms:W3CDTF">2024-04-20T14:47:06Z</dcterms:created>
  <dcterms:modified xsi:type="dcterms:W3CDTF">2024-04-20T14:47:10Z</dcterms:modified>
</cp:coreProperties>
</file>